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2"/>
  </p:notesMasterIdLst>
  <p:sldIdLst>
    <p:sldId id="300" r:id="rId2"/>
    <p:sldId id="258" r:id="rId3"/>
    <p:sldId id="256" r:id="rId4"/>
    <p:sldId id="257" r:id="rId5"/>
    <p:sldId id="302" r:id="rId6"/>
    <p:sldId id="303" r:id="rId7"/>
    <p:sldId id="260" r:id="rId8"/>
    <p:sldId id="301" r:id="rId9"/>
    <p:sldId id="304" r:id="rId10"/>
    <p:sldId id="305" r:id="rId11"/>
    <p:sldId id="261" r:id="rId12"/>
    <p:sldId id="306" r:id="rId13"/>
    <p:sldId id="307" r:id="rId14"/>
    <p:sldId id="308" r:id="rId15"/>
    <p:sldId id="309" r:id="rId16"/>
    <p:sldId id="310" r:id="rId17"/>
    <p:sldId id="311" r:id="rId18"/>
    <p:sldId id="315" r:id="rId19"/>
    <p:sldId id="316" r:id="rId20"/>
    <p:sldId id="317" r:id="rId21"/>
  </p:sldIdLst>
  <p:sldSz cx="9144000" cy="5143500" type="screen16x9"/>
  <p:notesSz cx="6858000" cy="9144000"/>
  <p:embeddedFontLst>
    <p:embeddedFont>
      <p:font typeface="Barlow Condensed Black" panose="00000A06000000000000" pitchFamily="2" charset="0"/>
      <p:bold r:id="rId23"/>
      <p:boldItalic r:id="rId24"/>
    </p:embeddedFont>
    <p:embeddedFont>
      <p:font typeface="Barlow Condensed SemiBold" panose="00000706000000000000" pitchFamily="2" charset="0"/>
      <p:bold r:id="rId25"/>
      <p:boldItalic r:id="rId26"/>
    </p:embeddedFont>
    <p:embeddedFont>
      <p:font typeface="Anonymous Pro" panose="020B0604020202020204" charset="0"/>
      <p:regular r:id="rId27"/>
      <p:bold r:id="rId28"/>
      <p:italic r:id="rId29"/>
      <p:boldItalic r:id="rId30"/>
    </p:embeddedFont>
    <p:embeddedFont>
      <p:font typeface="Coming Soon" panose="020B0604020202020204" charset="0"/>
      <p:regular r:id="rId31"/>
    </p:embeddedFont>
    <p:embeddedFont>
      <p:font typeface="Bahnschrift Condensed" panose="020B0502040204020203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oboto Mono Regular" panose="020B060402020202020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Concert One" panose="020B0604020202020204" charset="0"/>
      <p:regular r:id="rId43"/>
    </p:embeddedFont>
    <p:embeddedFont>
      <p:font typeface="Barlow Condensed ExtraBold" panose="00000906000000000000" pitchFamily="2" charset="0"/>
      <p:bold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07512E-0B87-4E66-A2FD-73DA8EC647AE}">
  <a:tblStyle styleId="{2407512E-0B87-4E66-A2FD-73DA8EC647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 snapToGrid="0">
      <p:cViewPr varScale="1">
        <p:scale>
          <a:sx n="92" d="100"/>
          <a:sy n="92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409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410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436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465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510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748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185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43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01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249425"/>
            <a:ext cx="6963300" cy="28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marL="914400" lvl="1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marL="1371600" lvl="2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marL="1828800" lvl="3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marL="2286000" lvl="4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marL="2743200" lvl="5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marL="3200400" lvl="6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marL="3657600" lvl="7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marL="4114800" lvl="8" indent="-288925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1900525"/>
            <a:ext cx="29016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36858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3685874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50175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262550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353863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269487"/>
            <a:ext cx="3439500" cy="21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59" r:id="rId5"/>
    <p:sldLayoutId id="2147483661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897" y="43534"/>
            <a:ext cx="5470200" cy="81231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latin typeface="Barlow Condensed ExtraBold" panose="00000906000000000000" pitchFamily="2" charset="0"/>
              </a:rPr>
              <a:t>Kiểm</a:t>
            </a:r>
            <a:r>
              <a:rPr lang="en-US" altLang="en-US" sz="3600" dirty="0">
                <a:latin typeface="Barlow Condensed ExtraBold" panose="00000906000000000000" pitchFamily="2" charset="0"/>
              </a:rPr>
              <a:t> </a:t>
            </a:r>
            <a:r>
              <a:rPr lang="en-US" altLang="en-US" sz="3600" dirty="0" err="1">
                <a:latin typeface="Barlow Condensed ExtraBold" panose="00000906000000000000" pitchFamily="2" charset="0"/>
              </a:rPr>
              <a:t>tra</a:t>
            </a:r>
            <a:r>
              <a:rPr lang="en-US" altLang="en-US" sz="3600" dirty="0">
                <a:latin typeface="Barlow Condensed ExtraBold" panose="00000906000000000000" pitchFamily="2" charset="0"/>
              </a:rPr>
              <a:t> </a:t>
            </a:r>
            <a:r>
              <a:rPr lang="en-US" altLang="en-US" sz="3600" dirty="0" err="1">
                <a:latin typeface="Barlow Condensed ExtraBold" panose="00000906000000000000" pitchFamily="2" charset="0"/>
              </a:rPr>
              <a:t>bài</a:t>
            </a:r>
            <a:r>
              <a:rPr lang="en-US" altLang="en-US" sz="3600" dirty="0">
                <a:latin typeface="Barlow Condensed ExtraBold" panose="00000906000000000000" pitchFamily="2" charset="0"/>
              </a:rPr>
              <a:t> </a:t>
            </a:r>
            <a:r>
              <a:rPr lang="en-US" altLang="en-US" sz="3600" dirty="0" err="1">
                <a:latin typeface="Barlow Condensed ExtraBold" panose="00000906000000000000" pitchFamily="2" charset="0"/>
              </a:rPr>
              <a:t>cũ</a:t>
            </a:r>
            <a:r>
              <a:rPr lang="en-US" altLang="en-US" sz="3600" dirty="0">
                <a:latin typeface="Barlow Condensed ExtraBold" panose="00000906000000000000" pitchFamily="2" charset="0"/>
              </a:rPr>
              <a:t>:</a:t>
            </a:r>
            <a:endParaRPr lang="vi-VN" altLang="en-US" sz="3600" i="1" dirty="0">
              <a:solidFill>
                <a:srgbClr val="FFFF00"/>
              </a:solidFill>
              <a:latin typeface="Barlow Condensed ExtraBold" panose="00000906000000000000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63136" y="769091"/>
            <a:ext cx="6130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6">
                    <a:lumMod val="75000"/>
                  </a:schemeClr>
                </a:solidFill>
              </a:rPr>
              <a:t>Cho biết sơ đồ một số nguyên tử sau: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021076" y="1617813"/>
            <a:ext cx="1171575" cy="1266825"/>
            <a:chOff x="14288" y="2168525"/>
            <a:chExt cx="1171575" cy="126682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4288" y="2214563"/>
              <a:ext cx="1171575" cy="1171575"/>
            </a:xfrm>
            <a:prstGeom prst="ellipse">
              <a:avLst/>
            </a:prstGeom>
            <a:noFill/>
            <a:ln w="2857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41313" y="2524125"/>
              <a:ext cx="539750" cy="5397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24398" y="2588622"/>
              <a:ext cx="512762" cy="3365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vi-VN" altLang="en-US" sz="1600" b="1" dirty="0">
                  <a:solidFill>
                    <a:srgbClr val="FF0000"/>
                  </a:solidFill>
                </a:rPr>
                <a:t>2+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585788" y="2168525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588963" y="3344863"/>
              <a:ext cx="90487" cy="90487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410906" y="1489032"/>
            <a:ext cx="1495136" cy="1487596"/>
            <a:chOff x="1435100" y="1998663"/>
            <a:chExt cx="1619250" cy="1619250"/>
          </a:xfrm>
        </p:grpSpPr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1663700" y="2216150"/>
              <a:ext cx="1171575" cy="1171575"/>
            </a:xfrm>
            <a:prstGeom prst="ellipse">
              <a:avLst/>
            </a:prstGeom>
            <a:noFill/>
            <a:ln w="28575" algn="ctr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1984375" y="2525713"/>
              <a:ext cx="539750" cy="522287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012156" y="2589188"/>
              <a:ext cx="5127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vi-VN" altLang="en-US" sz="1600" b="1" dirty="0">
                  <a:solidFill>
                    <a:srgbClr val="FF0000"/>
                  </a:solidFill>
                </a:rPr>
                <a:t>6+</a:t>
              </a: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2178050" y="2170113"/>
              <a:ext cx="90488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181225" y="3346450"/>
              <a:ext cx="90488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1435100" y="1998663"/>
              <a:ext cx="1619250" cy="1619250"/>
            </a:xfrm>
            <a:prstGeom prst="ellipse">
              <a:avLst/>
            </a:prstGeom>
            <a:noFill/>
            <a:ln w="28575" algn="ctr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2540000" y="3495675"/>
              <a:ext cx="90488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1744663" y="3429000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1819275" y="2046288"/>
              <a:ext cx="90488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2549525" y="2036763"/>
              <a:ext cx="90488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399026" y="1099119"/>
            <a:ext cx="2172061" cy="2209800"/>
            <a:chOff x="5995988" y="1309688"/>
            <a:chExt cx="2862262" cy="2955925"/>
          </a:xfrm>
        </p:grpSpPr>
        <p:sp>
          <p:nvSpPr>
            <p:cNvPr id="39" name="Oval 37"/>
            <p:cNvSpPr>
              <a:spLocks noChangeArrowheads="1"/>
            </p:cNvSpPr>
            <p:nvPr/>
          </p:nvSpPr>
          <p:spPr bwMode="auto">
            <a:xfrm>
              <a:off x="6827838" y="2198688"/>
              <a:ext cx="1171575" cy="1171575"/>
            </a:xfrm>
            <a:prstGeom prst="ellipse">
              <a:avLst/>
            </a:prstGeom>
            <a:noFill/>
            <a:ln w="28575" algn="ctr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7148513" y="2508250"/>
              <a:ext cx="539750" cy="53975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7104063" y="2552391"/>
              <a:ext cx="685800" cy="452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vi-VN" altLang="en-US" sz="1600" b="1" dirty="0">
                  <a:solidFill>
                    <a:srgbClr val="FF0000"/>
                  </a:solidFill>
                </a:rPr>
                <a:t>20+</a:t>
              </a: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7342188" y="2152650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auto">
            <a:xfrm>
              <a:off x="7345363" y="3328988"/>
              <a:ext cx="90487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6599238" y="1981200"/>
              <a:ext cx="1619250" cy="1619250"/>
            </a:xfrm>
            <a:prstGeom prst="ellipse">
              <a:avLst/>
            </a:prstGeom>
            <a:noFill/>
            <a:ln w="28575" algn="ctr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auto">
            <a:xfrm>
              <a:off x="7704138" y="3478213"/>
              <a:ext cx="90487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auto">
            <a:xfrm>
              <a:off x="6908800" y="3411538"/>
              <a:ext cx="90488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auto">
            <a:xfrm>
              <a:off x="6983413" y="2028825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auto">
            <a:xfrm>
              <a:off x="7713663" y="2019300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auto">
            <a:xfrm>
              <a:off x="6326188" y="1711325"/>
              <a:ext cx="2159000" cy="2159000"/>
            </a:xfrm>
            <a:prstGeom prst="ellipse">
              <a:avLst/>
            </a:prstGeom>
            <a:noFill/>
            <a:ln w="28575" algn="ctr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auto">
            <a:xfrm>
              <a:off x="6635750" y="2366963"/>
              <a:ext cx="90488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auto">
            <a:xfrm>
              <a:off x="6578600" y="2970213"/>
              <a:ext cx="90488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auto">
            <a:xfrm>
              <a:off x="8081963" y="3114675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auto">
            <a:xfrm>
              <a:off x="8056563" y="2339975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auto">
            <a:xfrm>
              <a:off x="7377113" y="1671638"/>
              <a:ext cx="90487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auto">
            <a:xfrm>
              <a:off x="8288338" y="3292475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auto">
            <a:xfrm>
              <a:off x="6334125" y="3086100"/>
              <a:ext cx="90488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auto">
            <a:xfrm>
              <a:off x="5995988" y="1358900"/>
              <a:ext cx="2862262" cy="2862263"/>
            </a:xfrm>
            <a:prstGeom prst="ellipse">
              <a:avLst/>
            </a:prstGeom>
            <a:noFill/>
            <a:ln w="28575" algn="ctr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7400925" y="4175125"/>
              <a:ext cx="90488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7400925" y="1309688"/>
              <a:ext cx="90488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auto">
            <a:xfrm>
              <a:off x="6692900" y="3587750"/>
              <a:ext cx="90488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auto">
            <a:xfrm>
              <a:off x="7894638" y="3673475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auto">
            <a:xfrm>
              <a:off x="6777038" y="1828800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auto">
            <a:xfrm>
              <a:off x="7915275" y="1820863"/>
              <a:ext cx="90488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auto">
            <a:xfrm>
              <a:off x="6405563" y="2236788"/>
              <a:ext cx="90487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auto">
            <a:xfrm>
              <a:off x="8312150" y="2222500"/>
              <a:ext cx="90488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6" name="Text Box 65"/>
          <p:cNvSpPr txBox="1">
            <a:spLocks noChangeArrowheads="1"/>
          </p:cNvSpPr>
          <p:nvPr/>
        </p:nvSpPr>
        <p:spPr bwMode="auto">
          <a:xfrm>
            <a:off x="2460530" y="3299574"/>
            <a:ext cx="14398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b="1" dirty="0"/>
              <a:t>Ca</a:t>
            </a:r>
            <a:r>
              <a:rPr lang="en-US" altLang="en-US" sz="2800" b="1" dirty="0"/>
              <a:t>r</a:t>
            </a:r>
            <a:r>
              <a:rPr lang="vi-VN" altLang="en-US" sz="2800" b="1" dirty="0"/>
              <a:t>bon </a:t>
            </a:r>
          </a:p>
        </p:txBody>
      </p:sp>
      <p:sp>
        <p:nvSpPr>
          <p:cNvPr id="67" name="Text Box 66"/>
          <p:cNvSpPr txBox="1">
            <a:spLocks noChangeArrowheads="1"/>
          </p:cNvSpPr>
          <p:nvPr/>
        </p:nvSpPr>
        <p:spPr bwMode="auto">
          <a:xfrm>
            <a:off x="4210148" y="3276908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/>
              <a:t>Aluminium</a:t>
            </a:r>
            <a:r>
              <a:rPr lang="vi-VN" altLang="en-US" sz="2800" b="1" dirty="0"/>
              <a:t> </a:t>
            </a:r>
          </a:p>
        </p:txBody>
      </p:sp>
      <p:sp>
        <p:nvSpPr>
          <p:cNvPr id="68" name="Text Box 67"/>
          <p:cNvSpPr txBox="1">
            <a:spLocks noChangeArrowheads="1"/>
          </p:cNvSpPr>
          <p:nvPr/>
        </p:nvSpPr>
        <p:spPr bwMode="auto">
          <a:xfrm>
            <a:off x="6778711" y="3255514"/>
            <a:ext cx="18331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b="1" dirty="0"/>
              <a:t>C</a:t>
            </a:r>
            <a:r>
              <a:rPr lang="en-US" altLang="en-US" sz="2800" b="1" dirty="0" err="1"/>
              <a:t>alcium</a:t>
            </a:r>
            <a:r>
              <a:rPr lang="vi-VN" altLang="en-US" sz="2800" b="1" dirty="0"/>
              <a:t> </a:t>
            </a:r>
          </a:p>
        </p:txBody>
      </p:sp>
      <p:sp>
        <p:nvSpPr>
          <p:cNvPr id="69" name="Text Box 68"/>
          <p:cNvSpPr txBox="1">
            <a:spLocks noChangeArrowheads="1"/>
          </p:cNvSpPr>
          <p:nvPr/>
        </p:nvSpPr>
        <p:spPr bwMode="auto">
          <a:xfrm>
            <a:off x="908944" y="4021821"/>
            <a:ext cx="7702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400" b="1" dirty="0">
                <a:solidFill>
                  <a:srgbClr val="C00000"/>
                </a:solidFill>
              </a:rPr>
              <a:t>Hãy chỉ ra: số p trong hạt nhân, số e trong nguyên </a:t>
            </a:r>
            <a:r>
              <a:rPr lang="vi-VN" altLang="en-US" sz="2400" b="1" dirty="0" smtClean="0">
                <a:solidFill>
                  <a:srgbClr val="C00000"/>
                </a:solidFill>
              </a:rPr>
              <a:t>tử ?</a:t>
            </a:r>
            <a:endParaRPr lang="vi-VN" altLang="en-US" sz="2400" b="1" dirty="0">
              <a:solidFill>
                <a:srgbClr val="C00000"/>
              </a:solidFill>
            </a:endParaRPr>
          </a:p>
        </p:txBody>
      </p:sp>
      <p:sp>
        <p:nvSpPr>
          <p:cNvPr id="70" name="Rectangle 68"/>
          <p:cNvSpPr>
            <a:spLocks noChangeArrowheads="1"/>
          </p:cNvSpPr>
          <p:nvPr/>
        </p:nvSpPr>
        <p:spPr bwMode="auto">
          <a:xfrm>
            <a:off x="997263" y="3297287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/>
              <a:t>Helium</a:t>
            </a:r>
            <a:r>
              <a:rPr lang="vi-VN" altLang="en-US" b="1" dirty="0"/>
              <a:t> 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243925" y="1307038"/>
            <a:ext cx="1857375" cy="1839913"/>
            <a:chOff x="3297238" y="1679575"/>
            <a:chExt cx="2159000" cy="2198688"/>
          </a:xfrm>
        </p:grpSpPr>
        <p:grpSp>
          <p:nvGrpSpPr>
            <p:cNvPr id="73" name="Group 72"/>
            <p:cNvGrpSpPr/>
            <p:nvPr/>
          </p:nvGrpSpPr>
          <p:grpSpPr>
            <a:xfrm>
              <a:off x="3297238" y="1719263"/>
              <a:ext cx="2159000" cy="2159000"/>
              <a:chOff x="3297238" y="1719263"/>
              <a:chExt cx="2159000" cy="2159000"/>
            </a:xfrm>
          </p:grpSpPr>
          <p:sp>
            <p:nvSpPr>
              <p:cNvPr id="21" name="Oval 19"/>
              <p:cNvSpPr>
                <a:spLocks noChangeArrowheads="1"/>
              </p:cNvSpPr>
              <p:nvPr/>
            </p:nvSpPr>
            <p:spPr bwMode="auto">
              <a:xfrm>
                <a:off x="3798888" y="2206625"/>
                <a:ext cx="1171575" cy="1171575"/>
              </a:xfrm>
              <a:prstGeom prst="ellipse">
                <a:avLst/>
              </a:prstGeom>
              <a:noFill/>
              <a:ln w="28575" algn="ctr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" name="Oval 20"/>
              <p:cNvSpPr>
                <a:spLocks noChangeArrowheads="1"/>
              </p:cNvSpPr>
              <p:nvPr/>
            </p:nvSpPr>
            <p:spPr bwMode="auto">
              <a:xfrm>
                <a:off x="4119563" y="2516188"/>
                <a:ext cx="539750" cy="539750"/>
              </a:xfrm>
              <a:prstGeom prst="ellipse">
                <a:avLst/>
              </a:prstGeom>
              <a:solidFill>
                <a:schemeClr val="accent2"/>
              </a:solidFill>
              <a:ln w="9525" algn="ctr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" name="Text Box 21"/>
              <p:cNvSpPr txBox="1">
                <a:spLocks noChangeArrowheads="1"/>
              </p:cNvSpPr>
              <p:nvPr/>
            </p:nvSpPr>
            <p:spPr bwMode="auto">
              <a:xfrm>
                <a:off x="4132263" y="2560638"/>
                <a:ext cx="642937" cy="4045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altLang="en-US" sz="1600" b="1" dirty="0">
                    <a:solidFill>
                      <a:srgbClr val="FF0000"/>
                    </a:solidFill>
                  </a:rPr>
                  <a:t>13+</a:t>
                </a:r>
              </a:p>
            </p:txBody>
          </p:sp>
          <p:sp>
            <p:nvSpPr>
              <p:cNvPr id="24" name="Oval 22"/>
              <p:cNvSpPr>
                <a:spLocks noChangeArrowheads="1"/>
              </p:cNvSpPr>
              <p:nvPr/>
            </p:nvSpPr>
            <p:spPr bwMode="auto">
              <a:xfrm>
                <a:off x="4313238" y="2160588"/>
                <a:ext cx="90487" cy="9048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" name="Oval 23"/>
              <p:cNvSpPr>
                <a:spLocks noChangeArrowheads="1"/>
              </p:cNvSpPr>
              <p:nvPr/>
            </p:nvSpPr>
            <p:spPr bwMode="auto">
              <a:xfrm>
                <a:off x="4316413" y="3336925"/>
                <a:ext cx="90487" cy="90488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Oval 24"/>
              <p:cNvSpPr>
                <a:spLocks noChangeArrowheads="1"/>
              </p:cNvSpPr>
              <p:nvPr/>
            </p:nvSpPr>
            <p:spPr bwMode="auto">
              <a:xfrm>
                <a:off x="3570288" y="1989138"/>
                <a:ext cx="1619250" cy="1619250"/>
              </a:xfrm>
              <a:prstGeom prst="ellipse">
                <a:avLst/>
              </a:prstGeom>
              <a:noFill/>
              <a:ln w="28575" algn="ctr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auto">
              <a:xfrm>
                <a:off x="4675188" y="3486150"/>
                <a:ext cx="90487" cy="90488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" name="Oval 26"/>
              <p:cNvSpPr>
                <a:spLocks noChangeArrowheads="1"/>
              </p:cNvSpPr>
              <p:nvPr/>
            </p:nvSpPr>
            <p:spPr bwMode="auto">
              <a:xfrm>
                <a:off x="3879850" y="3419475"/>
                <a:ext cx="90488" cy="90488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Oval 27"/>
              <p:cNvSpPr>
                <a:spLocks noChangeArrowheads="1"/>
              </p:cNvSpPr>
              <p:nvPr/>
            </p:nvSpPr>
            <p:spPr bwMode="auto">
              <a:xfrm>
                <a:off x="3954463" y="2036763"/>
                <a:ext cx="90487" cy="9048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" name="Oval 28"/>
              <p:cNvSpPr>
                <a:spLocks noChangeArrowheads="1"/>
              </p:cNvSpPr>
              <p:nvPr/>
            </p:nvSpPr>
            <p:spPr bwMode="auto">
              <a:xfrm>
                <a:off x="4684713" y="2027238"/>
                <a:ext cx="90487" cy="9048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" name="Oval 29"/>
              <p:cNvSpPr>
                <a:spLocks noChangeArrowheads="1"/>
              </p:cNvSpPr>
              <p:nvPr/>
            </p:nvSpPr>
            <p:spPr bwMode="auto">
              <a:xfrm>
                <a:off x="3297238" y="1719263"/>
                <a:ext cx="2159000" cy="2159000"/>
              </a:xfrm>
              <a:prstGeom prst="ellipse">
                <a:avLst/>
              </a:prstGeom>
              <a:noFill/>
              <a:ln w="28575" algn="ctr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2" name="Oval 30"/>
              <p:cNvSpPr>
                <a:spLocks noChangeArrowheads="1"/>
              </p:cNvSpPr>
              <p:nvPr/>
            </p:nvSpPr>
            <p:spPr bwMode="auto">
              <a:xfrm>
                <a:off x="3606800" y="2374900"/>
                <a:ext cx="90488" cy="90488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3" name="Oval 31"/>
              <p:cNvSpPr>
                <a:spLocks noChangeArrowheads="1"/>
              </p:cNvSpPr>
              <p:nvPr/>
            </p:nvSpPr>
            <p:spPr bwMode="auto">
              <a:xfrm>
                <a:off x="3549650" y="2978150"/>
                <a:ext cx="90488" cy="90488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" name="Oval 32"/>
              <p:cNvSpPr>
                <a:spLocks noChangeArrowheads="1"/>
              </p:cNvSpPr>
              <p:nvPr/>
            </p:nvSpPr>
            <p:spPr bwMode="auto">
              <a:xfrm>
                <a:off x="5053013" y="3122613"/>
                <a:ext cx="90487" cy="9048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5" name="Oval 33"/>
              <p:cNvSpPr>
                <a:spLocks noChangeArrowheads="1"/>
              </p:cNvSpPr>
              <p:nvPr/>
            </p:nvSpPr>
            <p:spPr bwMode="auto">
              <a:xfrm>
                <a:off x="5027613" y="2347913"/>
                <a:ext cx="90487" cy="9048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" name="Oval 35"/>
              <p:cNvSpPr>
                <a:spLocks noChangeArrowheads="1"/>
              </p:cNvSpPr>
              <p:nvPr/>
            </p:nvSpPr>
            <p:spPr bwMode="auto">
              <a:xfrm>
                <a:off x="5259388" y="3300413"/>
                <a:ext cx="90487" cy="9048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8" name="Oval 36"/>
              <p:cNvSpPr>
                <a:spLocks noChangeArrowheads="1"/>
              </p:cNvSpPr>
              <p:nvPr/>
            </p:nvSpPr>
            <p:spPr bwMode="auto">
              <a:xfrm>
                <a:off x="3305175" y="3094038"/>
                <a:ext cx="90488" cy="9048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36" name="Oval 34"/>
            <p:cNvSpPr>
              <a:spLocks noChangeArrowheads="1"/>
            </p:cNvSpPr>
            <p:nvPr/>
          </p:nvSpPr>
          <p:spPr bwMode="auto">
            <a:xfrm>
              <a:off x="4348163" y="1679575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075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6" grpId="0"/>
      <p:bldP spid="67" grpId="0"/>
      <p:bldP spid="68" grpId="0"/>
      <p:bldP spid="69" grpId="0"/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6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tố hóa học là gì? 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4731" y="668357"/>
            <a:ext cx="3703363" cy="696728"/>
            <a:chOff x="94731" y="740109"/>
            <a:chExt cx="3703363" cy="696728"/>
          </a:xfrm>
        </p:grpSpPr>
        <p:pic>
          <p:nvPicPr>
            <p:cNvPr id="18" name="Google Shape;213;p32"/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 rot="10800000">
              <a:off x="94731" y="740109"/>
              <a:ext cx="3262745" cy="696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535349" y="845661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Barlow Condensed ExtraBold" panose="00000906000000000000" pitchFamily="2" charset="0"/>
                </a:rPr>
                <a:t>2</a:t>
              </a:r>
              <a:r>
                <a:rPr lang="vi-VN" sz="2400" dirty="0" smtClean="0">
                  <a:latin typeface="Barlow Condensed ExtraBold" panose="00000906000000000000" pitchFamily="2" charset="0"/>
                </a:rPr>
                <a:t>. </a:t>
              </a:r>
              <a:r>
                <a:rPr lang="en-US" sz="2400" dirty="0" err="1" smtClean="0">
                  <a:latin typeface="Barlow Condensed ExtraBold" panose="00000906000000000000" pitchFamily="2" charset="0"/>
                </a:rPr>
                <a:t>Kí</a:t>
              </a:r>
              <a:r>
                <a:rPr lang="en-US" sz="2400" dirty="0" smtClean="0">
                  <a:latin typeface="Barlow Condensed ExtraBold" panose="00000906000000000000" pitchFamily="2" charset="0"/>
                </a:rPr>
                <a:t> </a:t>
              </a:r>
              <a:r>
                <a:rPr lang="en-US" sz="2400" dirty="0" err="1" smtClean="0">
                  <a:latin typeface="Barlow Condensed ExtraBold" panose="00000906000000000000" pitchFamily="2" charset="0"/>
                </a:rPr>
                <a:t>hiệu</a:t>
              </a:r>
              <a:r>
                <a:rPr lang="en-US" sz="2400" dirty="0" smtClean="0">
                  <a:latin typeface="Barlow Condensed ExtraBold" panose="00000906000000000000" pitchFamily="2" charset="0"/>
                </a:rPr>
                <a:t> </a:t>
              </a:r>
              <a:r>
                <a:rPr lang="en-US" sz="2400" dirty="0" err="1" smtClean="0">
                  <a:latin typeface="Barlow Condensed ExtraBold" panose="00000906000000000000" pitchFamily="2" charset="0"/>
                </a:rPr>
                <a:t>hóa</a:t>
              </a:r>
              <a:r>
                <a:rPr lang="en-US" sz="2400" dirty="0" smtClean="0">
                  <a:latin typeface="Barlow Condensed ExtraBold" panose="00000906000000000000" pitchFamily="2" charset="0"/>
                </a:rPr>
                <a:t> </a:t>
              </a:r>
              <a:r>
                <a:rPr lang="en-US" sz="2400" dirty="0" err="1" smtClean="0">
                  <a:latin typeface="Barlow Condensed ExtraBold" panose="00000906000000000000" pitchFamily="2" charset="0"/>
                </a:rPr>
                <a:t>học</a:t>
              </a:r>
              <a:endParaRPr lang="en-US" sz="2400" dirty="0">
                <a:latin typeface="Barlow Condensed ExtraBold" panose="00000906000000000000" pitchFamily="2" charset="0"/>
              </a:endParaRPr>
            </a:p>
          </p:txBody>
        </p:sp>
      </p:grpSp>
      <p:sp>
        <p:nvSpPr>
          <p:cNvPr id="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6174" y="1344291"/>
            <a:ext cx="8534400" cy="533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006600"/>
                </a:solidFill>
                <a:latin typeface="Bahnschrift Condensed" panose="020B0502040204020203" pitchFamily="34" charset="0"/>
              </a:rPr>
              <a:t>●Mỗi nguyên tố hoá học được biểu diễn bằng 1 kí hiệu hoá học 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70639" y="1649895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Cách</a:t>
            </a:r>
            <a:r>
              <a:rPr lang="en-US" altLang="en-US" sz="2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viết</a:t>
            </a:r>
            <a:r>
              <a:rPr lang="en-US" altLang="en-US" sz="2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 </a:t>
            </a:r>
          </a:p>
          <a:p>
            <a:pPr eaLnBrk="1" hangingPunct="1"/>
            <a:r>
              <a:rPr lang="en-US" altLang="en-US" sz="2400" b="1" dirty="0" err="1" smtClean="0">
                <a:solidFill>
                  <a:srgbClr val="006600"/>
                </a:solidFill>
                <a:latin typeface="Bahnschrift Condensed" panose="020B0502040204020203" pitchFamily="34" charset="0"/>
              </a:rPr>
              <a:t>Gồm</a:t>
            </a:r>
            <a:r>
              <a:rPr lang="en-US" altLang="en-US" sz="2400" b="1" dirty="0" smtClean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1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hoặc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2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chữ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cái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đó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chữ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cái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viết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in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Bahnschrift Condensed" panose="020B0502040204020203" pitchFamily="34" charset="0"/>
              </a:rPr>
              <a:t>hoa</a:t>
            </a:r>
            <a:r>
              <a:rPr lang="en-US" altLang="en-US" sz="2400" b="1" dirty="0" smtClean="0">
                <a:solidFill>
                  <a:srgbClr val="006600"/>
                </a:solidFill>
                <a:latin typeface="Bahnschrift Condensed" panose="020B0502040204020203" pitchFamily="34" charset="0"/>
              </a:rPr>
              <a:t>.</a:t>
            </a:r>
            <a:endParaRPr lang="en-US" altLang="en-US" sz="2400" b="1" dirty="0">
              <a:solidFill>
                <a:srgbClr val="0066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69937" y="2480892"/>
            <a:ext cx="4523475" cy="2176010"/>
            <a:chOff x="1095738" y="2647125"/>
            <a:chExt cx="4523475" cy="2176010"/>
          </a:xfrm>
        </p:grpSpPr>
        <p:grpSp>
          <p:nvGrpSpPr>
            <p:cNvPr id="22" name="Group 22"/>
            <p:cNvGrpSpPr>
              <a:grpSpLocks/>
            </p:cNvGrpSpPr>
            <p:nvPr/>
          </p:nvGrpSpPr>
          <p:grpSpPr bwMode="auto">
            <a:xfrm>
              <a:off x="1118525" y="2647125"/>
              <a:ext cx="4010025" cy="1579648"/>
              <a:chOff x="341" y="2329"/>
              <a:chExt cx="2465" cy="686"/>
            </a:xfrm>
          </p:grpSpPr>
          <p:sp>
            <p:nvSpPr>
              <p:cNvPr id="23" name="AutoShape 5"/>
              <p:cNvSpPr>
                <a:spLocks noChangeArrowheads="1"/>
              </p:cNvSpPr>
              <p:nvPr/>
            </p:nvSpPr>
            <p:spPr bwMode="auto">
              <a:xfrm>
                <a:off x="434" y="2329"/>
                <a:ext cx="535" cy="159"/>
              </a:xfrm>
              <a:prstGeom prst="wave">
                <a:avLst>
                  <a:gd name="adj1" fmla="val 7551"/>
                  <a:gd name="adj2" fmla="val 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2000" b="1" dirty="0" err="1" smtClean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Ví</a:t>
                </a:r>
                <a:r>
                  <a:rPr lang="en-US" altLang="en-US" sz="2000" b="1" dirty="0" smtClean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dụ</a:t>
                </a:r>
              </a:p>
            </p:txBody>
          </p:sp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341" y="2490"/>
                <a:ext cx="2448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en-US" sz="2400" b="1" dirty="0" err="1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Nguyên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tố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>
                    <a:solidFill>
                      <a:srgbClr val="0000FF"/>
                    </a:solidFill>
                    <a:latin typeface="Bahnschrift Condensed" panose="020B0502040204020203" pitchFamily="34" charset="0"/>
                    <a:cs typeface="Arial" panose="020B0604020202020204" pitchFamily="34" charset="0"/>
                  </a:rPr>
                  <a:t>Hydrogen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là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H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</a:p>
            </p:txBody>
          </p:sp>
          <p:sp>
            <p:nvSpPr>
              <p:cNvPr id="25" name="Text Box 7"/>
              <p:cNvSpPr txBox="1">
                <a:spLocks noChangeArrowheads="1"/>
              </p:cNvSpPr>
              <p:nvPr/>
            </p:nvSpPr>
            <p:spPr bwMode="auto">
              <a:xfrm>
                <a:off x="341" y="2657"/>
                <a:ext cx="2465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en-US" sz="2400" b="1" dirty="0" err="1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Nguyên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tố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>
                    <a:solidFill>
                      <a:srgbClr val="0000FF"/>
                    </a:solidFill>
                    <a:latin typeface="Bahnschrift Condensed" panose="020B0502040204020203" pitchFamily="34" charset="0"/>
                    <a:cs typeface="Arial" panose="020B0604020202020204" pitchFamily="34" charset="0"/>
                  </a:rPr>
                  <a:t>Calcium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là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Ca</a:t>
                </a:r>
                <a:r>
                  <a:rPr lang="en-US" altLang="en-US" sz="2400" b="1" dirty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341" y="2814"/>
                <a:ext cx="235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en-US" sz="2400" b="1" dirty="0" err="1" smtClean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Nguyên</a:t>
                </a:r>
                <a:r>
                  <a:rPr lang="en-US" altLang="en-US" sz="2400" b="1" dirty="0" smtClean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tố</a:t>
                </a:r>
                <a:r>
                  <a:rPr lang="en-US" altLang="en-US" sz="2400" b="1" dirty="0" smtClean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 smtClean="0">
                    <a:solidFill>
                      <a:srgbClr val="0000FF"/>
                    </a:solidFill>
                    <a:latin typeface="Bahnschrift Condensed" panose="020B0502040204020203" pitchFamily="34" charset="0"/>
                    <a:cs typeface="Arial" panose="020B0604020202020204" pitchFamily="34" charset="0"/>
                  </a:rPr>
                  <a:t>Chlorine</a:t>
                </a:r>
                <a:r>
                  <a:rPr lang="en-US" altLang="en-US" sz="2400" b="1" dirty="0" smtClean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là</a:t>
                </a:r>
                <a:r>
                  <a:rPr lang="en-US" altLang="en-US" sz="2400" b="1" dirty="0" smtClean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altLang="en-US" sz="2400" b="1" dirty="0" smtClean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Cl</a:t>
                </a:r>
                <a:r>
                  <a:rPr lang="en-US" altLang="en-US" sz="2400" b="1" dirty="0" smtClean="0">
                    <a:solidFill>
                      <a:srgbClr val="006600"/>
                    </a:solidFill>
                    <a:latin typeface="Bahnschrift Condensed" panose="020B0502040204020203" pitchFamily="34" charset="0"/>
                  </a:rPr>
                  <a:t> </a:t>
                </a:r>
                <a:endPara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1095738" y="4109304"/>
              <a:ext cx="4523475" cy="71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400" b="1" dirty="0" err="1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Nguyên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tố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0000FF"/>
                  </a:solidFill>
                  <a:latin typeface="Bahnschrift Condensed" panose="020B0502040204020203" pitchFamily="34" charset="0"/>
                  <a:cs typeface="Arial" panose="020B0604020202020204" pitchFamily="34" charset="0"/>
                </a:rPr>
                <a:t>Aluminium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là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smtClean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Al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endPara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11868" y="1909983"/>
            <a:ext cx="4523476" cy="2488546"/>
            <a:chOff x="4822626" y="1866452"/>
            <a:chExt cx="4523476" cy="2488546"/>
          </a:xfrm>
        </p:grpSpPr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4822626" y="3115339"/>
              <a:ext cx="4523475" cy="46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Nguyên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tố</a:t>
              </a:r>
              <a:r>
                <a: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>
                  <a:solidFill>
                    <a:srgbClr val="0000FF"/>
                  </a:solidFill>
                  <a:latin typeface="Bahnschrift Condensed" panose="020B0502040204020203" pitchFamily="34" charset="0"/>
                  <a:cs typeface="Arial" panose="020B0604020202020204" pitchFamily="34" charset="0"/>
                </a:rPr>
                <a:t>Iron</a:t>
              </a:r>
              <a:r>
                <a: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là</a:t>
              </a:r>
              <a:r>
                <a: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Fe</a:t>
              </a:r>
              <a:r>
                <a: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</a:p>
          </p:txBody>
        </p:sp>
        <p:sp>
          <p:nvSpPr>
            <p:cNvPr id="30" name="AutoShape 11"/>
            <p:cNvSpPr>
              <a:spLocks noChangeArrowheads="1"/>
            </p:cNvSpPr>
            <p:nvPr/>
          </p:nvSpPr>
          <p:spPr bwMode="auto">
            <a:xfrm>
              <a:off x="6314437" y="1866452"/>
              <a:ext cx="2840321" cy="1541478"/>
            </a:xfrm>
            <a:prstGeom prst="irregularSeal1">
              <a:avLst/>
            </a:prstGeom>
            <a:solidFill>
              <a:srgbClr val="F6FCAA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Chú ý</a:t>
              </a:r>
            </a:p>
          </p:txBody>
        </p:sp>
        <p:sp>
          <p:nvSpPr>
            <p:cNvPr id="49" name="Text Box 10"/>
            <p:cNvSpPr txBox="1">
              <a:spLocks noChangeArrowheads="1"/>
            </p:cNvSpPr>
            <p:nvPr/>
          </p:nvSpPr>
          <p:spPr bwMode="auto">
            <a:xfrm>
              <a:off x="4822626" y="3494169"/>
              <a:ext cx="4523475" cy="46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Nguyên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tố</a:t>
              </a:r>
              <a:r>
                <a: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smtClean="0">
                  <a:solidFill>
                    <a:srgbClr val="0000FF"/>
                  </a:solidFill>
                  <a:latin typeface="Bahnschrift Condensed" panose="020B0502040204020203" pitchFamily="34" charset="0"/>
                  <a:cs typeface="Arial" panose="020B0604020202020204" pitchFamily="34" charset="0"/>
                </a:rPr>
                <a:t>Potassium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là</a:t>
              </a:r>
              <a:r>
                <a: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smtClean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K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endPara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4822627" y="3893829"/>
              <a:ext cx="4523475" cy="46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Nguyên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tố</a:t>
              </a:r>
              <a:r>
                <a: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smtClean="0">
                  <a:solidFill>
                    <a:srgbClr val="0000FF"/>
                  </a:solidFill>
                  <a:latin typeface="Bahnschrift Condensed" panose="020B0502040204020203" pitchFamily="34" charset="0"/>
                  <a:cs typeface="Arial" panose="020B0604020202020204" pitchFamily="34" charset="0"/>
                </a:rPr>
                <a:t>Sodium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là</a:t>
              </a:r>
              <a:r>
                <a:rPr lang="en-US" altLang="en-US" sz="2400" b="1" dirty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2400" b="1" dirty="0" smtClean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Na</a:t>
              </a:r>
              <a:r>
                <a:rPr lang="en-US" altLang="en-US" sz="2400" b="1" dirty="0" smtClean="0">
                  <a:solidFill>
                    <a:srgbClr val="006600"/>
                  </a:solidFill>
                  <a:latin typeface="Bahnschrift Condensed" panose="020B0502040204020203" pitchFamily="34" charset="0"/>
                </a:rPr>
                <a:t> </a:t>
              </a:r>
              <a:endPara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07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subTitle" idx="1"/>
          </p:nvPr>
        </p:nvSpPr>
        <p:spPr>
          <a:xfrm>
            <a:off x="1726103" y="1235574"/>
            <a:ext cx="7581113" cy="5776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 smtClean="0">
                <a:latin typeface="Barlow Condensed SemiBold" panose="00000706000000000000" pitchFamily="2" charset="0"/>
              </a:rPr>
              <a:t>Mỗi kí hiệu </a:t>
            </a:r>
            <a:r>
              <a:rPr lang="en-US" dirty="0" err="1" smtClean="0">
                <a:latin typeface="Barlow Condensed SemiBold" panose="00000706000000000000" pitchFamily="2" charset="0"/>
              </a:rPr>
              <a:t>còn</a:t>
            </a:r>
            <a:r>
              <a:rPr lang="vi-VN" dirty="0" smtClean="0">
                <a:latin typeface="Barlow Condensed SemiBold" panose="00000706000000000000" pitchFamily="2" charset="0"/>
              </a:rPr>
              <a:t> </a:t>
            </a:r>
            <a:r>
              <a:rPr lang="vi-VN" dirty="0">
                <a:latin typeface="Barlow Condensed SemiBold" panose="00000706000000000000" pitchFamily="2" charset="0"/>
              </a:rPr>
              <a:t>chỉ một nguyên tử của nguyên tố đó.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Barlow Condensed SemiBold" panose="00000706000000000000" pitchFamily="2" charset="0"/>
            </a:endParaRPr>
          </a:p>
        </p:txBody>
      </p:sp>
      <p:grpSp>
        <p:nvGrpSpPr>
          <p:cNvPr id="236" name="Google Shape;236;p34"/>
          <p:cNvGrpSpPr/>
          <p:nvPr/>
        </p:nvGrpSpPr>
        <p:grpSpPr>
          <a:xfrm>
            <a:off x="7703602" y="4027030"/>
            <a:ext cx="824184" cy="712067"/>
            <a:chOff x="2341425" y="238100"/>
            <a:chExt cx="1328900" cy="1148125"/>
          </a:xfrm>
        </p:grpSpPr>
        <p:sp>
          <p:nvSpPr>
            <p:cNvPr id="237" name="Google Shape;237;p34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28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tố hóa học là gì? 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4731" y="668357"/>
            <a:ext cx="3703363" cy="696728"/>
            <a:chOff x="94731" y="740109"/>
            <a:chExt cx="3703363" cy="696728"/>
          </a:xfrm>
        </p:grpSpPr>
        <p:pic>
          <p:nvPicPr>
            <p:cNvPr id="31" name="Google Shape;213;p32"/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 rot="10800000">
              <a:off x="94731" y="740109"/>
              <a:ext cx="3262745" cy="696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535349" y="845661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Barlow Condensed ExtraBold" panose="00000906000000000000" pitchFamily="2" charset="0"/>
                </a:rPr>
                <a:t>2</a:t>
              </a:r>
              <a:r>
                <a:rPr lang="vi-VN" sz="2400" dirty="0" smtClean="0">
                  <a:latin typeface="Barlow Condensed ExtraBold" panose="00000906000000000000" pitchFamily="2" charset="0"/>
                </a:rPr>
                <a:t>. </a:t>
              </a:r>
              <a:r>
                <a:rPr lang="en-US" sz="2400" dirty="0" err="1" smtClean="0">
                  <a:latin typeface="Barlow Condensed ExtraBold" panose="00000906000000000000" pitchFamily="2" charset="0"/>
                </a:rPr>
                <a:t>Kí</a:t>
              </a:r>
              <a:r>
                <a:rPr lang="en-US" sz="2400" dirty="0" smtClean="0">
                  <a:latin typeface="Barlow Condensed ExtraBold" panose="00000906000000000000" pitchFamily="2" charset="0"/>
                </a:rPr>
                <a:t> </a:t>
              </a:r>
              <a:r>
                <a:rPr lang="en-US" sz="2400" dirty="0" err="1" smtClean="0">
                  <a:latin typeface="Barlow Condensed ExtraBold" panose="00000906000000000000" pitchFamily="2" charset="0"/>
                </a:rPr>
                <a:t>hiệu</a:t>
              </a:r>
              <a:r>
                <a:rPr lang="en-US" sz="2400" dirty="0" smtClean="0">
                  <a:latin typeface="Barlow Condensed ExtraBold" panose="00000906000000000000" pitchFamily="2" charset="0"/>
                </a:rPr>
                <a:t> </a:t>
              </a:r>
              <a:r>
                <a:rPr lang="en-US" sz="2400" dirty="0" err="1" smtClean="0">
                  <a:latin typeface="Barlow Condensed ExtraBold" panose="00000906000000000000" pitchFamily="2" charset="0"/>
                </a:rPr>
                <a:t>hóa</a:t>
              </a:r>
              <a:r>
                <a:rPr lang="en-US" sz="2400" dirty="0" smtClean="0">
                  <a:latin typeface="Barlow Condensed ExtraBold" panose="00000906000000000000" pitchFamily="2" charset="0"/>
                </a:rPr>
                <a:t> </a:t>
              </a:r>
              <a:r>
                <a:rPr lang="en-US" sz="2400" dirty="0" err="1" smtClean="0">
                  <a:latin typeface="Barlow Condensed ExtraBold" panose="00000906000000000000" pitchFamily="2" charset="0"/>
                </a:rPr>
                <a:t>học</a:t>
              </a:r>
              <a:endParaRPr lang="en-US" sz="2400" dirty="0">
                <a:latin typeface="Barlow Condensed ExtraBold" panose="00000906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358693" y="177830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u="sng" dirty="0">
                <a:solidFill>
                  <a:srgbClr val="C00000"/>
                </a:solidFill>
                <a:latin typeface="Barlow Condensed SemiBold" panose="00000706000000000000" pitchFamily="2" charset="0"/>
              </a:rPr>
              <a:t>Ví dụ: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76571" y="278921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Barlow Condensed SemiBold" panose="00000706000000000000" pitchFamily="2" charset="0"/>
              </a:rPr>
              <a:t>Hai nguyên </a:t>
            </a:r>
            <a:r>
              <a:rPr lang="vi-VN" sz="2800" dirty="0" err="1">
                <a:latin typeface="Barlow Condensed SemiBold" panose="00000706000000000000" pitchFamily="2" charset="0"/>
              </a:rPr>
              <a:t>tử</a:t>
            </a:r>
            <a:r>
              <a:rPr lang="vi-VN" sz="2800" dirty="0">
                <a:latin typeface="Barlow Condensed SemiBold" panose="00000706000000000000" pitchFamily="2" charset="0"/>
              </a:rPr>
              <a:t> </a:t>
            </a:r>
            <a:r>
              <a:rPr lang="vi-VN" sz="2800" dirty="0" err="1">
                <a:latin typeface="Barlow Condensed SemiBold" panose="00000706000000000000" pitchFamily="2" charset="0"/>
              </a:rPr>
              <a:t>Hydrogen</a:t>
            </a:r>
            <a:r>
              <a:rPr lang="vi-VN" sz="2800" dirty="0">
                <a:latin typeface="Barlow Condensed SemiBold" panose="00000706000000000000" pitchFamily="2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76571" y="354338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Barlow Condensed SemiBold" panose="00000706000000000000" pitchFamily="2" charset="0"/>
              </a:rPr>
              <a:t>Năm nguyên </a:t>
            </a:r>
            <a:r>
              <a:rPr lang="vi-VN" sz="2800" dirty="0" err="1">
                <a:latin typeface="Barlow Condensed SemiBold" panose="00000706000000000000" pitchFamily="2" charset="0"/>
              </a:rPr>
              <a:t>tử</a:t>
            </a:r>
            <a:r>
              <a:rPr lang="vi-VN" sz="2800" dirty="0">
                <a:latin typeface="Barlow Condensed SemiBold" panose="00000706000000000000" pitchFamily="2" charset="0"/>
              </a:rPr>
              <a:t> </a:t>
            </a:r>
            <a:r>
              <a:rPr lang="vi-VN" sz="2800" dirty="0" err="1">
                <a:latin typeface="Barlow Condensed SemiBold" panose="00000706000000000000" pitchFamily="2" charset="0"/>
              </a:rPr>
              <a:t>Sodium</a:t>
            </a:r>
            <a:r>
              <a:rPr lang="vi-VN" sz="2800" dirty="0">
                <a:latin typeface="Barlow Condensed SemiBold" panose="00000706000000000000" pitchFamily="2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76571" y="2074627"/>
            <a:ext cx="585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Barlow Condensed SemiBold" panose="00000706000000000000" pitchFamily="2" charset="0"/>
              </a:rPr>
              <a:t>Một nguyên </a:t>
            </a:r>
            <a:r>
              <a:rPr lang="vi-VN" sz="2800" dirty="0" err="1">
                <a:latin typeface="Barlow Condensed SemiBold" panose="00000706000000000000" pitchFamily="2" charset="0"/>
              </a:rPr>
              <a:t>tử</a:t>
            </a:r>
            <a:r>
              <a:rPr lang="vi-VN" sz="2800" dirty="0">
                <a:latin typeface="Barlow Condensed SemiBold" panose="00000706000000000000" pitchFamily="2" charset="0"/>
              </a:rPr>
              <a:t> </a:t>
            </a:r>
            <a:r>
              <a:rPr lang="vi-VN" sz="2800" dirty="0" err="1">
                <a:latin typeface="Barlow Condensed SemiBold" panose="00000706000000000000" pitchFamily="2" charset="0"/>
              </a:rPr>
              <a:t>Sulfur</a:t>
            </a:r>
            <a:r>
              <a:rPr lang="vi-VN" sz="2800" dirty="0">
                <a:latin typeface="Barlow Condensed SemiBold" panose="00000706000000000000" pitchFamily="2" charset="0"/>
              </a:rPr>
              <a:t>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65151" y="2628783"/>
            <a:ext cx="7505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rlow Condensed SemiBold" panose="00000706000000000000" pitchFamily="2" charset="0"/>
              </a:rPr>
              <a:t>2 H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rlow Condensed SemiBold" panose="00000706000000000000" pitchFamily="2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45727" y="3371544"/>
            <a:ext cx="9893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rlow Condensed SemiBold" panose="00000706000000000000" pitchFamily="2" charset="0"/>
              </a:rPr>
              <a:t>5 Na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85377" y="1942703"/>
            <a:ext cx="5100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rlow Condensed SemiBold" panose="00000706000000000000" pitchFamily="2" charset="0"/>
              </a:rPr>
              <a:t>S 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rlow Condensed SemiBold" panose="00000706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279431-9DD7-4A55-AD21-9F6D28E6B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526" y="2140135"/>
            <a:ext cx="8627632" cy="48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b="1" baseline="-25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baseline="-25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0,000 000 000 000 000 000 000 019 926 g </a:t>
            </a:r>
            <a:r>
              <a:rPr lang="en-US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1,9926.10</a:t>
            </a:r>
            <a:r>
              <a:rPr lang="en-US" sz="2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-23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965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4"/>
          <p:cNvGrpSpPr/>
          <p:nvPr/>
        </p:nvGrpSpPr>
        <p:grpSpPr>
          <a:xfrm>
            <a:off x="7703602" y="4027030"/>
            <a:ext cx="824184" cy="712067"/>
            <a:chOff x="2341425" y="238100"/>
            <a:chExt cx="1328900" cy="1148125"/>
          </a:xfrm>
        </p:grpSpPr>
        <p:sp>
          <p:nvSpPr>
            <p:cNvPr id="237" name="Google Shape;237;p34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599073C-DA72-4226-B457-FEC8BE1368FF}"/>
              </a:ext>
            </a:extLst>
          </p:cNvPr>
          <p:cNvSpPr txBox="1"/>
          <p:nvPr/>
        </p:nvSpPr>
        <p:spPr>
          <a:xfrm>
            <a:off x="1024220" y="699924"/>
            <a:ext cx="7195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1/12 khối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Carbon làm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khối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, gọi là </a:t>
            </a:r>
            <a:r>
              <a:rPr lang="en-US" sz="2800" b="1" i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Barlow Condensed SemiBold" panose="00000706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 Carbon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 smtClean="0">
                <a:solidFill>
                  <a:srgbClr val="C00000"/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C00000"/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tắt là đvC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51D143E-4780-421B-8AEF-B362F3872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969" y="2202047"/>
            <a:ext cx="2599792" cy="840898"/>
          </a:xfrm>
        </p:spPr>
        <p:txBody>
          <a:bodyPr>
            <a:normAutofit/>
          </a:bodyPr>
          <a:lstStyle/>
          <a:p>
            <a:r>
              <a:rPr lang="en-US" sz="3200" b="1" u="sng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1CC0332-2792-4E3F-A911-79A77F6AD55F}"/>
              </a:ext>
            </a:extLst>
          </p:cNvPr>
          <p:cNvSpPr txBox="1">
            <a:spLocks/>
          </p:cNvSpPr>
          <p:nvPr/>
        </p:nvSpPr>
        <p:spPr>
          <a:xfrm>
            <a:off x="1472902" y="268467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114300" indent="0"/>
            <a:r>
              <a:rPr lang="en-US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hối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Carbon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en-US" b="0" kern="1200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marL="0" indent="0"/>
            <a:r>
              <a:rPr lang="en-US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        </a:t>
            </a:r>
            <a:endParaRPr lang="en-US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3">
            <a:extLst>
              <a:ext uri="{FF2B5EF4-FFF2-40B4-BE49-F238E27FC236}">
                <a16:creationId xmlns:a16="http://schemas.microsoft.com/office/drawing/2014/main" id="{3B356CA4-0968-4784-8EC0-62A97CC450C3}"/>
              </a:ext>
            </a:extLst>
          </p:cNvPr>
          <p:cNvSpPr txBox="1"/>
          <p:nvPr/>
        </p:nvSpPr>
        <p:spPr>
          <a:xfrm>
            <a:off x="3223494" y="3182351"/>
            <a:ext cx="26019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H = 1 đvC</a:t>
            </a:r>
          </a:p>
        </p:txBody>
      </p:sp>
      <p:sp>
        <p:nvSpPr>
          <p:cNvPr id="44" name="Hộp Văn bản 6">
            <a:extLst>
              <a:ext uri="{FF2B5EF4-FFF2-40B4-BE49-F238E27FC236}">
                <a16:creationId xmlns:a16="http://schemas.microsoft.com/office/drawing/2014/main" id="{7196C399-4338-452D-941F-A05483B7FD1D}"/>
              </a:ext>
            </a:extLst>
          </p:cNvPr>
          <p:cNvSpPr txBox="1"/>
          <p:nvPr/>
        </p:nvSpPr>
        <p:spPr>
          <a:xfrm rot="10800000" flipV="1">
            <a:off x="5270252" y="3145142"/>
            <a:ext cx="267505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O = 16 đvC</a:t>
            </a:r>
          </a:p>
        </p:txBody>
      </p:sp>
      <p:sp>
        <p:nvSpPr>
          <p:cNvPr id="45" name="Hộp Văn bản 9">
            <a:extLst>
              <a:ext uri="{FF2B5EF4-FFF2-40B4-BE49-F238E27FC236}">
                <a16:creationId xmlns:a16="http://schemas.microsoft.com/office/drawing/2014/main" id="{5A29FED4-ABB8-49D8-8689-5C523D59A4FF}"/>
              </a:ext>
            </a:extLst>
          </p:cNvPr>
          <p:cNvSpPr txBox="1"/>
          <p:nvPr/>
        </p:nvSpPr>
        <p:spPr>
          <a:xfrm>
            <a:off x="3168973" y="3717239"/>
            <a:ext cx="30774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Ca = 40 đvC</a:t>
            </a:r>
          </a:p>
        </p:txBody>
      </p:sp>
      <p:sp>
        <p:nvSpPr>
          <p:cNvPr id="46" name="Hộp Văn bản 9">
            <a:extLst>
              <a:ext uri="{FF2B5EF4-FFF2-40B4-BE49-F238E27FC236}">
                <a16:creationId xmlns:a16="http://schemas.microsoft.com/office/drawing/2014/main" id="{5A29FED4-ABB8-49D8-8689-5C523D59A4FF}"/>
              </a:ext>
            </a:extLst>
          </p:cNvPr>
          <p:cNvSpPr txBox="1"/>
          <p:nvPr/>
        </p:nvSpPr>
        <p:spPr>
          <a:xfrm>
            <a:off x="5248058" y="3685020"/>
            <a:ext cx="30774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12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đvC</a:t>
            </a:r>
          </a:p>
        </p:txBody>
      </p:sp>
    </p:spTree>
    <p:extLst>
      <p:ext uri="{BB962C8B-B14F-4D97-AF65-F5344CB8AC3E}">
        <p14:creationId xmlns:p14="http://schemas.microsoft.com/office/powerpoint/2010/main" val="173549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2" grpId="0"/>
      <p:bldP spid="43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">
            <a:extLst>
              <a:ext uri="{FF2B5EF4-FFF2-40B4-BE49-F238E27FC236}">
                <a16:creationId xmlns:a16="http://schemas.microsoft.com/office/drawing/2014/main" id="{BCFD83C1-9264-49BB-8F4A-41990B820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63" b="1637"/>
          <a:stretch/>
        </p:blipFill>
        <p:spPr>
          <a:xfrm>
            <a:off x="6193300" y="660798"/>
            <a:ext cx="1836619" cy="1290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534697-29A8-4893-90ED-73C11A281847}"/>
              </a:ext>
            </a:extLst>
          </p:cNvPr>
          <p:cNvSpPr txBox="1">
            <a:spLocks/>
          </p:cNvSpPr>
          <p:nvPr/>
        </p:nvSpPr>
        <p:spPr>
          <a:xfrm>
            <a:off x="1052145" y="476860"/>
            <a:ext cx="7166698" cy="79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8F95E00E-13C6-49E9-8494-E0E8A9268A31}"/>
              </a:ext>
            </a:extLst>
          </p:cNvPr>
          <p:cNvSpPr txBox="1">
            <a:spLocks/>
          </p:cNvSpPr>
          <p:nvPr/>
        </p:nvSpPr>
        <p:spPr>
          <a:xfrm>
            <a:off x="1386319" y="1348983"/>
            <a:ext cx="3879404" cy="74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 err="1" smtClean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dirty="0" smtClean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1800" dirty="0" smtClean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Hydrogen </a:t>
            </a:r>
            <a:r>
              <a:rPr lang="en-US" sz="1800" dirty="0" err="1" smtClean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nhẹ</a:t>
            </a:r>
            <a:r>
              <a:rPr lang="en-US" sz="1800" dirty="0" smtClean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 smtClean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C0000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D5AD8FD-6D3F-4CBD-AC97-98640860A566}"/>
              </a:ext>
            </a:extLst>
          </p:cNvPr>
          <p:cNvSpPr txBox="1"/>
          <p:nvPr/>
        </p:nvSpPr>
        <p:spPr>
          <a:xfrm>
            <a:off x="1446453" y="1169267"/>
            <a:ext cx="500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CFF4975-9E58-4D93-B725-2FDE76930651}"/>
              </a:ext>
            </a:extLst>
          </p:cNvPr>
          <p:cNvSpPr txBox="1"/>
          <p:nvPr/>
        </p:nvSpPr>
        <p:spPr>
          <a:xfrm>
            <a:off x="1446453" y="1893720"/>
            <a:ext cx="496940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Giữa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Carbon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và </a:t>
            </a:r>
            <a:r>
              <a:rPr lang="en-US" sz="1800" dirty="0">
                <a:solidFill>
                  <a:srgbClr val="C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Oxygen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3BDFCCB1-16D4-4A0A-BA49-4A0ABAF7384A}"/>
                  </a:ext>
                </a:extLst>
              </p:cNvPr>
              <p:cNvSpPr txBox="1"/>
              <p:nvPr/>
            </p:nvSpPr>
            <p:spPr>
              <a:xfrm>
                <a:off x="1152561" y="2174173"/>
                <a:ext cx="3423765" cy="762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Carbon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nhẹ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0,75</m:t>
                    </m:r>
                  </m:oMath>
                </a14:m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Oxygen.</a:t>
                </a:r>
                <a:endParaRPr lang="vi-VN" sz="1800" dirty="0">
                  <a:latin typeface="Bahnschrift Condensed" panose="020B0502040204020203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3BDFCCB1-16D4-4A0A-BA49-4A0ABAF73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61" y="2174173"/>
                <a:ext cx="3423765" cy="762773"/>
              </a:xfrm>
              <a:prstGeom prst="rect">
                <a:avLst/>
              </a:prstGeom>
              <a:blipFill>
                <a:blip r:embed="rId3"/>
                <a:stretch>
                  <a:fillRect l="-1068" t="-4800"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11">
                <a:extLst>
                  <a:ext uri="{FF2B5EF4-FFF2-40B4-BE49-F238E27FC236}">
                    <a16:creationId xmlns:a16="http://schemas.microsoft.com/office/drawing/2014/main" id="{0DB43E48-D36D-4D10-8D97-770059FCF0AF}"/>
                  </a:ext>
                </a:extLst>
              </p:cNvPr>
              <p:cNvSpPr txBox="1"/>
              <p:nvPr/>
            </p:nvSpPr>
            <p:spPr>
              <a:xfrm>
                <a:off x="1300033" y="2901622"/>
                <a:ext cx="3929375" cy="761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Ø"/>
                </a:pPr>
                <a:r>
                  <a:rPr lang="en-US" sz="1800" dirty="0" err="1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1800" dirty="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lại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Oxygen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≈1,3</m:t>
                    </m:r>
                  </m:oMath>
                </a14:m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18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Carbon</a:t>
                </a:r>
                <a:endParaRPr lang="vi-VN" sz="1800" dirty="0">
                  <a:latin typeface="Bahnschrift Condensed" panose="020B0502040204020203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11">
                <a:extLst>
                  <a:ext uri="{FF2B5EF4-FFF2-40B4-BE49-F238E27FC236}">
                    <a16:creationId xmlns:a16="http://schemas.microsoft.com/office/drawing/2014/main" id="{0DB43E48-D36D-4D10-8D97-770059FCF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033" y="2901622"/>
                <a:ext cx="3929375" cy="761042"/>
              </a:xfrm>
              <a:prstGeom prst="rect">
                <a:avLst/>
              </a:prstGeom>
              <a:blipFill>
                <a:blip r:embed="rId4"/>
                <a:stretch>
                  <a:fillRect l="-930" t="-4800"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3">
            <a:extLst>
              <a:ext uri="{FF2B5EF4-FFF2-40B4-BE49-F238E27FC236}">
                <a16:creationId xmlns:a16="http://schemas.microsoft.com/office/drawing/2014/main" id="{88AE1AEC-74CC-4C88-AE07-47AADB99B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988" y="2118345"/>
            <a:ext cx="3313899" cy="2282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152561" y="367049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cacbon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rlow Condensed ExtraBold" panose="00000906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3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4"/>
          <p:cNvGrpSpPr/>
          <p:nvPr/>
        </p:nvGrpSpPr>
        <p:grpSpPr>
          <a:xfrm>
            <a:off x="7703602" y="4027030"/>
            <a:ext cx="824184" cy="712067"/>
            <a:chOff x="2341425" y="238100"/>
            <a:chExt cx="1328900" cy="1148125"/>
          </a:xfrm>
        </p:grpSpPr>
        <p:sp>
          <p:nvSpPr>
            <p:cNvPr id="237" name="Google Shape;237;p34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28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</a:t>
              </a:r>
              <a:r>
                <a:rPr lang="en-US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</a:t>
              </a:r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. Nguyên t</a:t>
              </a:r>
              <a:r>
                <a:rPr lang="en-US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ử </a:t>
              </a:r>
              <a:r>
                <a:rPr lang="en-US" sz="2400" dirty="0" err="1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khối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162542D-94F7-4696-9E28-94E0E3CFF715}"/>
              </a:ext>
            </a:extLst>
          </p:cNvPr>
          <p:cNvSpPr txBox="1">
            <a:spLocks/>
          </p:cNvSpPr>
          <p:nvPr/>
        </p:nvSpPr>
        <p:spPr>
          <a:xfrm>
            <a:off x="903380" y="1247346"/>
            <a:ext cx="7622659" cy="1173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Carbon.</a:t>
            </a:r>
            <a:endParaRPr lang="en-US" sz="32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9">
            <a:extLst>
              <a:ext uri="{FF2B5EF4-FFF2-40B4-BE49-F238E27FC236}">
                <a16:creationId xmlns:a16="http://schemas.microsoft.com/office/drawing/2014/main" id="{0874A53C-01BE-4387-AD97-F8B3F1B4DD28}"/>
              </a:ext>
            </a:extLst>
          </p:cNvPr>
          <p:cNvSpPr txBox="1"/>
          <p:nvPr/>
        </p:nvSpPr>
        <p:spPr>
          <a:xfrm>
            <a:off x="1494141" y="2407392"/>
            <a:ext cx="6769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3200" i="1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có thể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bỏ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bớt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đvC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số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trị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200" i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khối.</a:t>
            </a:r>
          </a:p>
        </p:txBody>
      </p:sp>
    </p:spTree>
    <p:extLst>
      <p:ext uri="{BB962C8B-B14F-4D97-AF65-F5344CB8AC3E}">
        <p14:creationId xmlns:p14="http://schemas.microsoft.com/office/powerpoint/2010/main" val="346786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4"/>
          <p:cNvGrpSpPr/>
          <p:nvPr/>
        </p:nvGrpSpPr>
        <p:grpSpPr>
          <a:xfrm>
            <a:off x="7703602" y="4027030"/>
            <a:ext cx="824184" cy="712067"/>
            <a:chOff x="2341425" y="238100"/>
            <a:chExt cx="1328900" cy="1148125"/>
          </a:xfrm>
        </p:grpSpPr>
        <p:sp>
          <p:nvSpPr>
            <p:cNvPr id="237" name="Google Shape;237;p34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28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</a:t>
              </a:r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</a:t>
              </a:r>
              <a:r>
                <a:rPr lang="en-US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ử </a:t>
              </a:r>
              <a:r>
                <a:rPr lang="en-US" sz="2400" dirty="0" err="1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khối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pic>
        <p:nvPicPr>
          <p:cNvPr id="17" name="Hình ảnh 3">
            <a:extLst>
              <a:ext uri="{FF2B5EF4-FFF2-40B4-BE49-F238E27FC236}">
                <a16:creationId xmlns:a16="http://schemas.microsoft.com/office/drawing/2014/main" id="{2A021862-CEC7-4F82-AFE8-5A140B64D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0" b="94562" l="12292" r="78750"/>
                    </a14:imgEffect>
                  </a14:imgLayer>
                </a14:imgProps>
              </a:ext>
            </a:extLst>
          </a:blip>
          <a:srcRect l="10803" t="425" r="20575" b="-424"/>
          <a:stretch/>
        </p:blipFill>
        <p:spPr>
          <a:xfrm>
            <a:off x="5703467" y="1077088"/>
            <a:ext cx="2560300" cy="2533377"/>
          </a:xfrm>
          <a:prstGeom prst="rect">
            <a:avLst/>
          </a:prstGeom>
          <a:effectLst>
            <a:softEdge rad="0"/>
          </a:effec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E0D01E0-CA0B-48D6-80E5-D8A71FE9FB9B}"/>
              </a:ext>
            </a:extLst>
          </p:cNvPr>
          <p:cNvSpPr txBox="1">
            <a:spLocks/>
          </p:cNvSpPr>
          <p:nvPr/>
        </p:nvSpPr>
        <p:spPr>
          <a:xfrm>
            <a:off x="1818024" y="2141254"/>
            <a:ext cx="4726311" cy="71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7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4"/>
          <p:cNvGrpSpPr/>
          <p:nvPr/>
        </p:nvGrpSpPr>
        <p:grpSpPr>
          <a:xfrm>
            <a:off x="7703602" y="4027030"/>
            <a:ext cx="824184" cy="712067"/>
            <a:chOff x="2341425" y="238100"/>
            <a:chExt cx="1328900" cy="1148125"/>
          </a:xfrm>
        </p:grpSpPr>
        <p:sp>
          <p:nvSpPr>
            <p:cNvPr id="237" name="Google Shape;237;p34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Barlow Condensed SemiBold" panose="00000706000000000000" pitchFamily="2" charset="0"/>
              </a:endParaRPr>
            </a:p>
          </p:txBody>
        </p:sp>
      </p:grpSp>
      <p:sp>
        <p:nvSpPr>
          <p:cNvPr id="19" name="Tiêu đề 1">
            <a:extLst>
              <a:ext uri="{FF2B5EF4-FFF2-40B4-BE49-F238E27FC236}">
                <a16:creationId xmlns:a16="http://schemas.microsoft.com/office/drawing/2014/main" id="{04ECF248-3147-472A-8753-69924509F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55073"/>
            <a:ext cx="8520600" cy="572700"/>
          </a:xfrm>
        </p:spPr>
        <p:txBody>
          <a:bodyPr/>
          <a:lstStyle/>
          <a:p>
            <a:pPr algn="ctr"/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Bài tập</a:t>
            </a:r>
            <a:endParaRPr lang="vi-VN" sz="4800" b="1" u="sng" dirty="0">
              <a:solidFill>
                <a:schemeClr val="accent6">
                  <a:lumMod val="75000"/>
                </a:schemeClr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hỗ dành sẵn cho Nội dung 2">
            <a:extLst>
              <a:ext uri="{FF2B5EF4-FFF2-40B4-BE49-F238E27FC236}">
                <a16:creationId xmlns:a16="http://schemas.microsoft.com/office/drawing/2014/main" id="{1BC079DE-5504-42CB-9805-01575C249EFC}"/>
              </a:ext>
            </a:extLst>
          </p:cNvPr>
          <p:cNvSpPr txBox="1">
            <a:spLocks/>
          </p:cNvSpPr>
          <p:nvPr/>
        </p:nvSpPr>
        <p:spPr>
          <a:xfrm>
            <a:off x="1247887" y="1322697"/>
            <a:ext cx="714046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 algn="just"/>
            <a:r>
              <a:rPr lang="vi-VN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1)</a:t>
            </a:r>
            <a:r>
              <a:rPr lang="en-US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Hãy so sánh nguyên tử Magnesium (Mg) nặng hay nhẹ hơn bao nhiêu lần so với</a:t>
            </a:r>
          </a:p>
          <a:p>
            <a:pPr marL="0" indent="0" algn="just"/>
            <a:r>
              <a:rPr lang="vi-VN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 a) nguyên tử Carbon (C)</a:t>
            </a:r>
          </a:p>
          <a:p>
            <a:pPr marL="0" indent="0" algn="just"/>
            <a:r>
              <a:rPr lang="vi-VN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 b) nguyên tử Sulfur (S)</a:t>
            </a:r>
          </a:p>
          <a:p>
            <a:pPr marL="0" indent="0" algn="just"/>
            <a:r>
              <a:rPr lang="vi-VN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 c) nguyên tử Alumin</a:t>
            </a:r>
            <a:r>
              <a:rPr lang="en-US" dirty="0" err="1" smtClean="0">
                <a:solidFill>
                  <a:srgbClr val="00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i</a:t>
            </a:r>
            <a:r>
              <a:rPr lang="vi-VN" dirty="0" smtClean="0">
                <a:solidFill>
                  <a:srgbClr val="00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um (Al)</a:t>
            </a:r>
          </a:p>
          <a:p>
            <a:pPr marL="0" indent="0"/>
            <a:r>
              <a:rPr lang="vi-VN" b="0" dirty="0" smtClean="0">
                <a:solidFill>
                  <a:srgbClr val="31313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/>
            </a:r>
            <a:br>
              <a:rPr lang="vi-VN" b="0" dirty="0" smtClean="0">
                <a:solidFill>
                  <a:srgbClr val="31313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</a:br>
            <a:endParaRPr lang="vi-VN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1" name="Google Shape;517;p50"/>
          <p:cNvSpPr/>
          <p:nvPr/>
        </p:nvSpPr>
        <p:spPr>
          <a:xfrm>
            <a:off x="955386" y="500860"/>
            <a:ext cx="933775" cy="481125"/>
          </a:xfrm>
          <a:custGeom>
            <a:avLst/>
            <a:gdLst/>
            <a:ahLst/>
            <a:cxnLst/>
            <a:rect l="l" t="t" r="r" b="b"/>
            <a:pathLst>
              <a:path w="37351" h="19245" extrusionOk="0">
                <a:moveTo>
                  <a:pt x="17282" y="1401"/>
                </a:moveTo>
                <a:cubicBezTo>
                  <a:pt x="20136" y="1401"/>
                  <a:pt x="22144" y="3382"/>
                  <a:pt x="23448" y="5890"/>
                </a:cubicBezTo>
                <a:cubicBezTo>
                  <a:pt x="23258" y="5964"/>
                  <a:pt x="23068" y="6041"/>
                  <a:pt x="22880" y="6130"/>
                </a:cubicBezTo>
                <a:cubicBezTo>
                  <a:pt x="22220" y="6437"/>
                  <a:pt x="22631" y="7324"/>
                  <a:pt x="23245" y="7324"/>
                </a:cubicBezTo>
                <a:cubicBezTo>
                  <a:pt x="23339" y="7324"/>
                  <a:pt x="23438" y="7303"/>
                  <a:pt x="23539" y="7256"/>
                </a:cubicBezTo>
                <a:cubicBezTo>
                  <a:pt x="24653" y="6737"/>
                  <a:pt x="25773" y="6501"/>
                  <a:pt x="26848" y="6501"/>
                </a:cubicBezTo>
                <a:cubicBezTo>
                  <a:pt x="31530" y="6501"/>
                  <a:pt x="35369" y="10963"/>
                  <a:pt x="34257" y="15906"/>
                </a:cubicBezTo>
                <a:cubicBezTo>
                  <a:pt x="34217" y="15886"/>
                  <a:pt x="34172" y="15875"/>
                  <a:pt x="34127" y="15875"/>
                </a:cubicBezTo>
                <a:cubicBezTo>
                  <a:pt x="23493" y="15902"/>
                  <a:pt x="12874" y="16273"/>
                  <a:pt x="2330" y="17730"/>
                </a:cubicBezTo>
                <a:cubicBezTo>
                  <a:pt x="2299" y="16906"/>
                  <a:pt x="2633" y="15766"/>
                  <a:pt x="2751" y="15427"/>
                </a:cubicBezTo>
                <a:cubicBezTo>
                  <a:pt x="3100" y="14417"/>
                  <a:pt x="3636" y="13460"/>
                  <a:pt x="4383" y="12689"/>
                </a:cubicBezTo>
                <a:cubicBezTo>
                  <a:pt x="5622" y="11410"/>
                  <a:pt x="7168" y="10785"/>
                  <a:pt x="8847" y="10459"/>
                </a:cubicBezTo>
                <a:cubicBezTo>
                  <a:pt x="8956" y="10602"/>
                  <a:pt x="9111" y="10666"/>
                  <a:pt x="9270" y="10666"/>
                </a:cubicBezTo>
                <a:cubicBezTo>
                  <a:pt x="9572" y="10666"/>
                  <a:pt x="9888" y="10436"/>
                  <a:pt x="9935" y="10068"/>
                </a:cubicBezTo>
                <a:cubicBezTo>
                  <a:pt x="10174" y="8174"/>
                  <a:pt x="10152" y="6521"/>
                  <a:pt x="11214" y="4832"/>
                </a:cubicBezTo>
                <a:cubicBezTo>
                  <a:pt x="12259" y="3168"/>
                  <a:pt x="13900" y="1982"/>
                  <a:pt x="15826" y="1563"/>
                </a:cubicBezTo>
                <a:cubicBezTo>
                  <a:pt x="16334" y="1453"/>
                  <a:pt x="16819" y="1401"/>
                  <a:pt x="17282" y="1401"/>
                </a:cubicBezTo>
                <a:close/>
                <a:moveTo>
                  <a:pt x="4726" y="11750"/>
                </a:moveTo>
                <a:cubicBezTo>
                  <a:pt x="4071" y="12275"/>
                  <a:pt x="3507" y="12903"/>
                  <a:pt x="3055" y="13610"/>
                </a:cubicBezTo>
                <a:cubicBezTo>
                  <a:pt x="2656" y="14240"/>
                  <a:pt x="1677" y="16400"/>
                  <a:pt x="1710" y="17814"/>
                </a:cubicBezTo>
                <a:cubicBezTo>
                  <a:pt x="1678" y="17818"/>
                  <a:pt x="1645" y="17823"/>
                  <a:pt x="1611" y="17826"/>
                </a:cubicBezTo>
                <a:lnTo>
                  <a:pt x="1611" y="17828"/>
                </a:lnTo>
                <a:cubicBezTo>
                  <a:pt x="1604" y="17829"/>
                  <a:pt x="1596" y="17833"/>
                  <a:pt x="1589" y="17836"/>
                </a:cubicBezTo>
                <a:cubicBezTo>
                  <a:pt x="1565" y="15911"/>
                  <a:pt x="2192" y="14027"/>
                  <a:pt x="3601" y="12637"/>
                </a:cubicBezTo>
                <a:cubicBezTo>
                  <a:pt x="3943" y="12301"/>
                  <a:pt x="4319" y="12002"/>
                  <a:pt x="4726" y="11750"/>
                </a:cubicBezTo>
                <a:close/>
                <a:moveTo>
                  <a:pt x="29225" y="16380"/>
                </a:moveTo>
                <a:cubicBezTo>
                  <a:pt x="30746" y="16380"/>
                  <a:pt x="32267" y="16400"/>
                  <a:pt x="33788" y="16444"/>
                </a:cubicBezTo>
                <a:cubicBezTo>
                  <a:pt x="23556" y="17430"/>
                  <a:pt x="13295" y="17955"/>
                  <a:pt x="3008" y="18021"/>
                </a:cubicBezTo>
                <a:lnTo>
                  <a:pt x="3008" y="18021"/>
                </a:lnTo>
                <a:cubicBezTo>
                  <a:pt x="11711" y="17068"/>
                  <a:pt x="20465" y="16380"/>
                  <a:pt x="29225" y="16380"/>
                </a:cubicBezTo>
                <a:close/>
                <a:moveTo>
                  <a:pt x="17034" y="1"/>
                </a:moveTo>
                <a:cubicBezTo>
                  <a:pt x="16671" y="1"/>
                  <a:pt x="16313" y="28"/>
                  <a:pt x="15966" y="83"/>
                </a:cubicBezTo>
                <a:cubicBezTo>
                  <a:pt x="11783" y="751"/>
                  <a:pt x="7857" y="5220"/>
                  <a:pt x="8597" y="9616"/>
                </a:cubicBezTo>
                <a:cubicBezTo>
                  <a:pt x="8221" y="9541"/>
                  <a:pt x="7851" y="9505"/>
                  <a:pt x="7489" y="9505"/>
                </a:cubicBezTo>
                <a:cubicBezTo>
                  <a:pt x="3172" y="9505"/>
                  <a:pt x="0" y="14610"/>
                  <a:pt x="423" y="18641"/>
                </a:cubicBezTo>
                <a:cubicBezTo>
                  <a:pt x="456" y="18966"/>
                  <a:pt x="672" y="19243"/>
                  <a:pt x="1026" y="19245"/>
                </a:cubicBezTo>
                <a:cubicBezTo>
                  <a:pt x="1076" y="19245"/>
                  <a:pt x="1126" y="19245"/>
                  <a:pt x="1176" y="19245"/>
                </a:cubicBezTo>
                <a:cubicBezTo>
                  <a:pt x="12338" y="19245"/>
                  <a:pt x="23478" y="18695"/>
                  <a:pt x="34596" y="17599"/>
                </a:cubicBezTo>
                <a:cubicBezTo>
                  <a:pt x="34886" y="17570"/>
                  <a:pt x="35093" y="17424"/>
                  <a:pt x="35189" y="17147"/>
                </a:cubicBezTo>
                <a:cubicBezTo>
                  <a:pt x="37350" y="10937"/>
                  <a:pt x="32525" y="5255"/>
                  <a:pt x="26755" y="5255"/>
                </a:cubicBezTo>
                <a:cubicBezTo>
                  <a:pt x="25956" y="5255"/>
                  <a:pt x="25138" y="5365"/>
                  <a:pt x="24318" y="5597"/>
                </a:cubicBezTo>
                <a:cubicBezTo>
                  <a:pt x="24050" y="2218"/>
                  <a:pt x="20324" y="1"/>
                  <a:pt x="17034" y="1"/>
                </a:cubicBezTo>
                <a:close/>
              </a:path>
            </a:pathLst>
          </a:custGeom>
          <a:solidFill>
            <a:srgbClr val="414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533;p51"/>
          <p:cNvGrpSpPr/>
          <p:nvPr/>
        </p:nvGrpSpPr>
        <p:grpSpPr>
          <a:xfrm rot="1299773">
            <a:off x="5465080" y="639698"/>
            <a:ext cx="421380" cy="627379"/>
            <a:chOff x="1611400" y="4264325"/>
            <a:chExt cx="204725" cy="304875"/>
          </a:xfrm>
        </p:grpSpPr>
        <p:sp>
          <p:nvSpPr>
            <p:cNvPr id="23" name="Google Shape;534;p51"/>
            <p:cNvSpPr/>
            <p:nvPr/>
          </p:nvSpPr>
          <p:spPr>
            <a:xfrm>
              <a:off x="1611400" y="4264325"/>
              <a:ext cx="204725" cy="224825"/>
            </a:xfrm>
            <a:custGeom>
              <a:avLst/>
              <a:gdLst/>
              <a:ahLst/>
              <a:cxnLst/>
              <a:rect l="l" t="t" r="r" b="b"/>
              <a:pathLst>
                <a:path w="8189" h="8993" extrusionOk="0">
                  <a:moveTo>
                    <a:pt x="3561" y="0"/>
                  </a:moveTo>
                  <a:cubicBezTo>
                    <a:pt x="1727" y="0"/>
                    <a:pt x="0" y="1490"/>
                    <a:pt x="935" y="3575"/>
                  </a:cubicBezTo>
                  <a:cubicBezTo>
                    <a:pt x="1077" y="3892"/>
                    <a:pt x="1311" y="4020"/>
                    <a:pt x="1557" y="4020"/>
                  </a:cubicBezTo>
                  <a:cubicBezTo>
                    <a:pt x="2000" y="4020"/>
                    <a:pt x="2483" y="3607"/>
                    <a:pt x="2546" y="3138"/>
                  </a:cubicBezTo>
                  <a:cubicBezTo>
                    <a:pt x="2652" y="2350"/>
                    <a:pt x="3006" y="2037"/>
                    <a:pt x="3405" y="2037"/>
                  </a:cubicBezTo>
                  <a:cubicBezTo>
                    <a:pt x="4054" y="2037"/>
                    <a:pt x="4819" y="2864"/>
                    <a:pt x="4821" y="3825"/>
                  </a:cubicBezTo>
                  <a:cubicBezTo>
                    <a:pt x="4825" y="5165"/>
                    <a:pt x="3942" y="6358"/>
                    <a:pt x="3228" y="7421"/>
                  </a:cubicBezTo>
                  <a:cubicBezTo>
                    <a:pt x="2689" y="8221"/>
                    <a:pt x="3437" y="8993"/>
                    <a:pt x="4195" y="8993"/>
                  </a:cubicBezTo>
                  <a:cubicBezTo>
                    <a:pt x="4522" y="8993"/>
                    <a:pt x="4850" y="8849"/>
                    <a:pt x="5078" y="8503"/>
                  </a:cubicBezTo>
                  <a:cubicBezTo>
                    <a:pt x="6537" y="6287"/>
                    <a:pt x="8188" y="2626"/>
                    <a:pt x="5438" y="602"/>
                  </a:cubicBezTo>
                  <a:cubicBezTo>
                    <a:pt x="4875" y="188"/>
                    <a:pt x="4211" y="0"/>
                    <a:pt x="3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5;p51"/>
            <p:cNvSpPr/>
            <p:nvPr/>
          </p:nvSpPr>
          <p:spPr>
            <a:xfrm>
              <a:off x="1688575" y="4506825"/>
              <a:ext cx="60375" cy="62375"/>
            </a:xfrm>
            <a:custGeom>
              <a:avLst/>
              <a:gdLst/>
              <a:ahLst/>
              <a:cxnLst/>
              <a:rect l="l" t="t" r="r" b="b"/>
              <a:pathLst>
                <a:path w="2415" h="2495" extrusionOk="0">
                  <a:moveTo>
                    <a:pt x="1242" y="0"/>
                  </a:moveTo>
                  <a:cubicBezTo>
                    <a:pt x="1230" y="0"/>
                    <a:pt x="1219" y="1"/>
                    <a:pt x="1207" y="1"/>
                  </a:cubicBezTo>
                  <a:cubicBezTo>
                    <a:pt x="1005" y="10"/>
                    <a:pt x="807" y="63"/>
                    <a:pt x="629" y="158"/>
                  </a:cubicBezTo>
                  <a:cubicBezTo>
                    <a:pt x="403" y="277"/>
                    <a:pt x="150" y="585"/>
                    <a:pt x="103" y="841"/>
                  </a:cubicBezTo>
                  <a:cubicBezTo>
                    <a:pt x="93" y="897"/>
                    <a:pt x="83" y="952"/>
                    <a:pt x="73" y="1007"/>
                  </a:cubicBezTo>
                  <a:cubicBezTo>
                    <a:pt x="0" y="1417"/>
                    <a:pt x="50" y="1851"/>
                    <a:pt x="375" y="2151"/>
                  </a:cubicBezTo>
                  <a:cubicBezTo>
                    <a:pt x="605" y="2361"/>
                    <a:pt x="887" y="2495"/>
                    <a:pt x="1207" y="2495"/>
                  </a:cubicBezTo>
                  <a:cubicBezTo>
                    <a:pt x="1517" y="2490"/>
                    <a:pt x="1814" y="2367"/>
                    <a:pt x="2037" y="2151"/>
                  </a:cubicBezTo>
                  <a:cubicBezTo>
                    <a:pt x="2354" y="1833"/>
                    <a:pt x="2415" y="1430"/>
                    <a:pt x="2339" y="1007"/>
                  </a:cubicBezTo>
                  <a:cubicBezTo>
                    <a:pt x="2329" y="952"/>
                    <a:pt x="2319" y="897"/>
                    <a:pt x="2309" y="841"/>
                  </a:cubicBezTo>
                  <a:cubicBezTo>
                    <a:pt x="2267" y="605"/>
                    <a:pt x="2080" y="387"/>
                    <a:pt x="1900" y="247"/>
                  </a:cubicBezTo>
                  <a:cubicBezTo>
                    <a:pt x="1716" y="105"/>
                    <a:pt x="1480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8695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366221" y="1356551"/>
                <a:ext cx="7390504" cy="2727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 smtClean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Để so </a:t>
                </a:r>
                <a:r>
                  <a:rPr lang="en-US" sz="24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400" dirty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 dirty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nhẹ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 dirty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Y, ta làm như </a:t>
                </a:r>
                <a:r>
                  <a:rPr lang="en-US" sz="24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solidFill>
                      <a:srgbClr val="FF0000"/>
                    </a:solidFill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spcBef>
                    <a:spcPts val="450"/>
                  </a:spcBef>
                </a:pPr>
                <a:r>
                  <a:rPr lang="en-US" sz="2400" b="1" u="sng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B1: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Tra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khối của X và Y </a:t>
                </a:r>
                <a:endParaRPr lang="en-US" sz="2400" dirty="0" smtClean="0">
                  <a:latin typeface="Bahnschrift Condensed" panose="020B0502040204020203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50"/>
                  </a:spcBef>
                </a:pPr>
                <a:r>
                  <a:rPr lang="en-US" sz="2400" b="1" u="sng" dirty="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B2</a:t>
                </a:r>
                <a:r>
                  <a:rPr lang="en-US" sz="2400" b="1" u="sng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𝑁𝑔𝑢𝑦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ê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ử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𝑁𝑔𝑢𝑦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ê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ử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400" dirty="0">
                  <a:latin typeface="Bahnschrift Condensed" panose="020B0502040204020203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50"/>
                  </a:spcBef>
                </a:pPr>
                <a:r>
                  <a:rPr lang="en-US" sz="2400" b="1" u="sng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B3: 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So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1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Nếu a &lt; 1: 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dirty="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nhẹ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dirty="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= a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Nếu a &gt; 1: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dirty="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smtClean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= a </a:t>
                </a:r>
                <a:r>
                  <a:rPr lang="en-US" sz="2400" dirty="0" err="1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latin typeface="Bahnschrift Condensed" panose="020B0502040204020203" pitchFamily="34" charset="0"/>
                    <a:cs typeface="Times New Roman" panose="02020603050405020304" pitchFamily="18" charset="0"/>
                  </a:rPr>
                  <a:t> </a:t>
                </a:r>
                <a:endParaRPr lang="vi-VN" sz="2400" dirty="0">
                  <a:latin typeface="Bahnschrift Condensed" panose="020B0502040204020203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221" y="1356551"/>
                <a:ext cx="7390504" cy="2727157"/>
              </a:xfrm>
              <a:prstGeom prst="rect">
                <a:avLst/>
              </a:prstGeom>
              <a:blipFill>
                <a:blip r:embed="rId2"/>
                <a:stretch>
                  <a:fillRect l="-1238" t="-1790" r="-33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êu đề 1">
            <a:extLst>
              <a:ext uri="{FF2B5EF4-FFF2-40B4-BE49-F238E27FC236}">
                <a16:creationId xmlns:a16="http://schemas.microsoft.com/office/drawing/2014/main" id="{04ECF248-3147-472A-8753-69924509F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3" y="261435"/>
            <a:ext cx="8520600" cy="572700"/>
          </a:xfrm>
        </p:spPr>
        <p:txBody>
          <a:bodyPr/>
          <a:lstStyle/>
          <a:p>
            <a:pPr algn="ctr"/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Bài tập</a:t>
            </a:r>
            <a:endParaRPr lang="vi-VN" sz="4800" b="1" u="sng" dirty="0">
              <a:solidFill>
                <a:schemeClr val="accent6">
                  <a:lumMod val="75000"/>
                </a:schemeClr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533;p51"/>
          <p:cNvGrpSpPr/>
          <p:nvPr/>
        </p:nvGrpSpPr>
        <p:grpSpPr>
          <a:xfrm rot="1299773">
            <a:off x="5647961" y="323640"/>
            <a:ext cx="421380" cy="627379"/>
            <a:chOff x="1611400" y="4264325"/>
            <a:chExt cx="204725" cy="304875"/>
          </a:xfrm>
        </p:grpSpPr>
        <p:sp>
          <p:nvSpPr>
            <p:cNvPr id="7" name="Google Shape;534;p51"/>
            <p:cNvSpPr/>
            <p:nvPr/>
          </p:nvSpPr>
          <p:spPr>
            <a:xfrm>
              <a:off x="1611400" y="4264325"/>
              <a:ext cx="204725" cy="224825"/>
            </a:xfrm>
            <a:custGeom>
              <a:avLst/>
              <a:gdLst/>
              <a:ahLst/>
              <a:cxnLst/>
              <a:rect l="l" t="t" r="r" b="b"/>
              <a:pathLst>
                <a:path w="8189" h="8993" extrusionOk="0">
                  <a:moveTo>
                    <a:pt x="3561" y="0"/>
                  </a:moveTo>
                  <a:cubicBezTo>
                    <a:pt x="1727" y="0"/>
                    <a:pt x="0" y="1490"/>
                    <a:pt x="935" y="3575"/>
                  </a:cubicBezTo>
                  <a:cubicBezTo>
                    <a:pt x="1077" y="3892"/>
                    <a:pt x="1311" y="4020"/>
                    <a:pt x="1557" y="4020"/>
                  </a:cubicBezTo>
                  <a:cubicBezTo>
                    <a:pt x="2000" y="4020"/>
                    <a:pt x="2483" y="3607"/>
                    <a:pt x="2546" y="3138"/>
                  </a:cubicBezTo>
                  <a:cubicBezTo>
                    <a:pt x="2652" y="2350"/>
                    <a:pt x="3006" y="2037"/>
                    <a:pt x="3405" y="2037"/>
                  </a:cubicBezTo>
                  <a:cubicBezTo>
                    <a:pt x="4054" y="2037"/>
                    <a:pt x="4819" y="2864"/>
                    <a:pt x="4821" y="3825"/>
                  </a:cubicBezTo>
                  <a:cubicBezTo>
                    <a:pt x="4825" y="5165"/>
                    <a:pt x="3942" y="6358"/>
                    <a:pt x="3228" y="7421"/>
                  </a:cubicBezTo>
                  <a:cubicBezTo>
                    <a:pt x="2689" y="8221"/>
                    <a:pt x="3437" y="8993"/>
                    <a:pt x="4195" y="8993"/>
                  </a:cubicBezTo>
                  <a:cubicBezTo>
                    <a:pt x="4522" y="8993"/>
                    <a:pt x="4850" y="8849"/>
                    <a:pt x="5078" y="8503"/>
                  </a:cubicBezTo>
                  <a:cubicBezTo>
                    <a:pt x="6537" y="6287"/>
                    <a:pt x="8188" y="2626"/>
                    <a:pt x="5438" y="602"/>
                  </a:cubicBezTo>
                  <a:cubicBezTo>
                    <a:pt x="4875" y="188"/>
                    <a:pt x="4211" y="0"/>
                    <a:pt x="3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5;p51"/>
            <p:cNvSpPr/>
            <p:nvPr/>
          </p:nvSpPr>
          <p:spPr>
            <a:xfrm>
              <a:off x="1688575" y="4506825"/>
              <a:ext cx="60375" cy="62375"/>
            </a:xfrm>
            <a:custGeom>
              <a:avLst/>
              <a:gdLst/>
              <a:ahLst/>
              <a:cxnLst/>
              <a:rect l="l" t="t" r="r" b="b"/>
              <a:pathLst>
                <a:path w="2415" h="2495" extrusionOk="0">
                  <a:moveTo>
                    <a:pt x="1242" y="0"/>
                  </a:moveTo>
                  <a:cubicBezTo>
                    <a:pt x="1230" y="0"/>
                    <a:pt x="1219" y="1"/>
                    <a:pt x="1207" y="1"/>
                  </a:cubicBezTo>
                  <a:cubicBezTo>
                    <a:pt x="1005" y="10"/>
                    <a:pt x="807" y="63"/>
                    <a:pt x="629" y="158"/>
                  </a:cubicBezTo>
                  <a:cubicBezTo>
                    <a:pt x="403" y="277"/>
                    <a:pt x="150" y="585"/>
                    <a:pt x="103" y="841"/>
                  </a:cubicBezTo>
                  <a:cubicBezTo>
                    <a:pt x="93" y="897"/>
                    <a:pt x="83" y="952"/>
                    <a:pt x="73" y="1007"/>
                  </a:cubicBezTo>
                  <a:cubicBezTo>
                    <a:pt x="0" y="1417"/>
                    <a:pt x="50" y="1851"/>
                    <a:pt x="375" y="2151"/>
                  </a:cubicBezTo>
                  <a:cubicBezTo>
                    <a:pt x="605" y="2361"/>
                    <a:pt x="887" y="2495"/>
                    <a:pt x="1207" y="2495"/>
                  </a:cubicBezTo>
                  <a:cubicBezTo>
                    <a:pt x="1517" y="2490"/>
                    <a:pt x="1814" y="2367"/>
                    <a:pt x="2037" y="2151"/>
                  </a:cubicBezTo>
                  <a:cubicBezTo>
                    <a:pt x="2354" y="1833"/>
                    <a:pt x="2415" y="1430"/>
                    <a:pt x="2339" y="1007"/>
                  </a:cubicBezTo>
                  <a:cubicBezTo>
                    <a:pt x="2329" y="952"/>
                    <a:pt x="2319" y="897"/>
                    <a:pt x="2309" y="841"/>
                  </a:cubicBezTo>
                  <a:cubicBezTo>
                    <a:pt x="2267" y="605"/>
                    <a:pt x="2080" y="387"/>
                    <a:pt x="1900" y="247"/>
                  </a:cubicBezTo>
                  <a:cubicBezTo>
                    <a:pt x="1716" y="105"/>
                    <a:pt x="1480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7927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3FD752A0-5E4A-442F-AD47-A4921C0D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00" y="670936"/>
            <a:ext cx="8520600" cy="572700"/>
          </a:xfrm>
        </p:spPr>
        <p:txBody>
          <a:bodyPr/>
          <a:lstStyle/>
          <a:p>
            <a:pPr algn="ctr"/>
            <a:r>
              <a:rPr lang="en-US" sz="4400" b="1" u="sng" dirty="0" err="1">
                <a:solidFill>
                  <a:prstClr val="black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Đáp</a:t>
            </a:r>
            <a:r>
              <a:rPr lang="en-US" sz="4400" b="1" u="sng" dirty="0">
                <a:solidFill>
                  <a:prstClr val="black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án</a:t>
            </a:r>
            <a:endParaRPr lang="vi-VN" sz="4400" u="sng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hỗ dành sẵn cho Nội dung 2">
                <a:extLst>
                  <a:ext uri="{FF2B5EF4-FFF2-40B4-BE49-F238E27FC236}">
                    <a16:creationId xmlns:a16="http://schemas.microsoft.com/office/drawing/2014/main" id="{710E1FAC-CA71-42D3-940A-17E826C655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08499" y="1570617"/>
                <a:ext cx="6422315" cy="2169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2400"/>
                  <a:buFont typeface="Concert One"/>
                  <a:buNone/>
                  <a:defRPr sz="2400" b="1" i="0" u="none" strike="noStrike" cap="none">
                    <a:solidFill>
                      <a:schemeClr val="accent2"/>
                    </a:solidFill>
                    <a:latin typeface="Concert One"/>
                    <a:ea typeface="Concert One"/>
                    <a:cs typeface="Concert One"/>
                    <a:sym typeface="Concert One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 Mono Regular"/>
                  <a:buNone/>
                  <a:defRPr sz="2400" b="0" i="0" u="none" strike="noStrike" cap="none">
                    <a:solidFill>
                      <a:schemeClr val="dk2"/>
                    </a:solidFill>
                    <a:latin typeface="Roboto Mono Regular"/>
                    <a:ea typeface="Roboto Mono Regular"/>
                    <a:cs typeface="Roboto Mono Regular"/>
                    <a:sym typeface="Roboto Mono Regular"/>
                  </a:defRPr>
                </a:lvl2pPr>
                <a:lvl3pPr marL="1371600" marR="0" lvl="2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 Mono Regular"/>
                  <a:buNone/>
                  <a:defRPr sz="2400" b="0" i="0" u="none" strike="noStrike" cap="none">
                    <a:solidFill>
                      <a:schemeClr val="dk2"/>
                    </a:solidFill>
                    <a:latin typeface="Roboto Mono Regular"/>
                    <a:ea typeface="Roboto Mono Regular"/>
                    <a:cs typeface="Roboto Mono Regular"/>
                    <a:sym typeface="Roboto Mono Regular"/>
                  </a:defRPr>
                </a:lvl3pPr>
                <a:lvl4pPr marL="1828800" marR="0" lvl="3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 Mono Regular"/>
                  <a:buNone/>
                  <a:defRPr sz="2400" b="0" i="0" u="none" strike="noStrike" cap="none">
                    <a:solidFill>
                      <a:schemeClr val="dk2"/>
                    </a:solidFill>
                    <a:latin typeface="Roboto Mono Regular"/>
                    <a:ea typeface="Roboto Mono Regular"/>
                    <a:cs typeface="Roboto Mono Regular"/>
                    <a:sym typeface="Roboto Mono Regular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 Mono Regular"/>
                  <a:buNone/>
                  <a:defRPr sz="2400" b="0" i="0" u="none" strike="noStrike" cap="none">
                    <a:solidFill>
                      <a:schemeClr val="dk2"/>
                    </a:solidFill>
                    <a:latin typeface="Roboto Mono Regular"/>
                    <a:ea typeface="Roboto Mono Regular"/>
                    <a:cs typeface="Roboto Mono Regular"/>
                    <a:sym typeface="Roboto Mono Regular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 Mono Regular"/>
                  <a:buNone/>
                  <a:defRPr sz="2400" b="0" i="0" u="none" strike="noStrike" cap="none">
                    <a:solidFill>
                      <a:schemeClr val="dk2"/>
                    </a:solidFill>
                    <a:latin typeface="Roboto Mono Regular"/>
                    <a:ea typeface="Roboto Mono Regular"/>
                    <a:cs typeface="Roboto Mono Regular"/>
                    <a:sym typeface="Roboto Mono Regular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 Mono Regular"/>
                  <a:buNone/>
                  <a:defRPr sz="2400" b="0" i="0" u="none" strike="noStrike" cap="none">
                    <a:solidFill>
                      <a:schemeClr val="dk2"/>
                    </a:solidFill>
                    <a:latin typeface="Roboto Mono Regular"/>
                    <a:ea typeface="Roboto Mono Regular"/>
                    <a:cs typeface="Roboto Mono Regular"/>
                    <a:sym typeface="Roboto Mono Regular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 Mono Regular"/>
                  <a:buNone/>
                  <a:defRPr sz="2400" b="0" i="0" u="none" strike="noStrike" cap="none">
                    <a:solidFill>
                      <a:schemeClr val="dk2"/>
                    </a:solidFill>
                    <a:latin typeface="Roboto Mono Regular"/>
                    <a:ea typeface="Roboto Mono Regular"/>
                    <a:cs typeface="Roboto Mono Regular"/>
                    <a:sym typeface="Roboto Mono Regular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 Mono Regular"/>
                  <a:buNone/>
                  <a:defRPr sz="2400" b="0" i="0" u="none" strike="noStrike" cap="none">
                    <a:solidFill>
                      <a:schemeClr val="dk2"/>
                    </a:solidFill>
                    <a:latin typeface="Roboto Mono Regular"/>
                    <a:ea typeface="Roboto Mono Regular"/>
                    <a:cs typeface="Roboto Mono Regular"/>
                    <a:sym typeface="Roboto Mono Regular"/>
                  </a:defRPr>
                </a:lvl9pPr>
              </a:lstStyle>
              <a:p>
                <a:pPr marL="0" indent="0"/>
                <a:r>
                  <a:rPr lang="vi-VN" dirty="0" smtClean="0">
                    <a:latin typeface="Bahnschrift Condensed" panose="020B0502040204020203" pitchFamily="34" charset="0"/>
                  </a:rPr>
                  <a:t>Nguyên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tử</a:t>
                </a:r>
                <a:r>
                  <a:rPr lang="vi-VN" dirty="0">
                    <a:latin typeface="Bahnschrift Condensed" panose="020B0502040204020203" pitchFamily="34" charset="0"/>
                  </a:rPr>
                  <a:t> </a:t>
                </a:r>
                <a:r>
                  <a:rPr lang="vi-VN" dirty="0">
                    <a:solidFill>
                      <a:srgbClr val="00B0F0"/>
                    </a:solidFill>
                    <a:latin typeface="Bahnschrift Condensed" panose="020B0502040204020203" pitchFamily="34" charset="0"/>
                    <a:cs typeface="Calibri" panose="020F0502020204030204" pitchFamily="34" charset="0"/>
                  </a:rPr>
                  <a:t>Magnesium</a:t>
                </a:r>
                <a:r>
                  <a:rPr lang="vi-VN" dirty="0">
                    <a:solidFill>
                      <a:srgbClr val="000000"/>
                    </a:solidFill>
                    <a:latin typeface="Bahnschrift Condensed" panose="020B0502040204020203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dirty="0">
                    <a:latin typeface="Bahnschrift Condensed" panose="020B0502040204020203" pitchFamily="34" charset="0"/>
                  </a:rPr>
                  <a:t>:</a:t>
                </a:r>
              </a:p>
              <a:p>
                <a:pPr marL="0" indent="0"/>
                <a:r>
                  <a:rPr lang="vi-VN" dirty="0">
                    <a:latin typeface="Bahnschrift Condensed" panose="020B0502040204020203" pitchFamily="34" charset="0"/>
                  </a:rPr>
                  <a:t>a)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Nặng</a:t>
                </a:r>
                <a:r>
                  <a:rPr lang="vi-VN" dirty="0">
                    <a:latin typeface="Bahnschrift Condensed" panose="020B0502040204020203" pitchFamily="34" charset="0"/>
                  </a:rPr>
                  <a:t> hơn bằng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i="1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vi-VN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vi-V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dirty="0">
                    <a:latin typeface="Bahnschrift Condensed" panose="020B0502040204020203" pitchFamily="34" charset="0"/>
                  </a:rPr>
                  <a:t>lần nguyên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tử</a:t>
                </a:r>
                <a:r>
                  <a:rPr lang="vi-VN" dirty="0">
                    <a:latin typeface="Bahnschrift Condensed" panose="020B0502040204020203" pitchFamily="34" charset="0"/>
                  </a:rPr>
                  <a:t>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Carbon</a:t>
                </a:r>
                <a:endParaRPr lang="vi-VN" dirty="0">
                  <a:latin typeface="Bahnschrift Condensed" panose="020B0502040204020203" pitchFamily="34" charset="0"/>
                </a:endParaRPr>
              </a:p>
              <a:p>
                <a:pPr marL="0" indent="0"/>
                <a:r>
                  <a:rPr lang="vi-VN" dirty="0">
                    <a:latin typeface="Bahnschrift Condensed" panose="020B0502040204020203" pitchFamily="34" charset="0"/>
                  </a:rPr>
                  <a:t>b)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Nhẹ</a:t>
                </a:r>
                <a:r>
                  <a:rPr lang="vi-VN" dirty="0">
                    <a:latin typeface="Bahnschrift Condensed" panose="020B0502040204020203" pitchFamily="34" charset="0"/>
                  </a:rPr>
                  <a:t> hơn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bằng</a:t>
                </a:r>
                <a:r>
                  <a:rPr lang="vi-VN" dirty="0">
                    <a:latin typeface="Bahnschrift Condensed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 kern="12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i="1" kern="12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vi-VN" i="1" kern="12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  <m:r>
                      <a:rPr lang="vi-VN" i="1" kern="12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b="0" dirty="0">
                    <a:latin typeface="Bahnschrift Condensed" panose="020B0502040204020203" pitchFamily="34" charset="0"/>
                  </a:rPr>
                  <a:t>0,75</a:t>
                </a:r>
                <a:r>
                  <a:rPr lang="vi-VN" dirty="0">
                    <a:latin typeface="Bahnschrift Condensed" panose="020B0502040204020203" pitchFamily="34" charset="0"/>
                  </a:rPr>
                  <a:t> lần nguyên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tử</a:t>
                </a:r>
                <a:r>
                  <a:rPr lang="vi-VN" dirty="0">
                    <a:latin typeface="Bahnschrift Condensed" panose="020B0502040204020203" pitchFamily="34" charset="0"/>
                  </a:rPr>
                  <a:t>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Sulfur</a:t>
                </a:r>
                <a:endParaRPr lang="vi-VN" dirty="0">
                  <a:latin typeface="Bahnschrift Condensed" panose="020B0502040204020203" pitchFamily="34" charset="0"/>
                </a:endParaRPr>
              </a:p>
              <a:p>
                <a:pPr marL="0" indent="0"/>
                <a:r>
                  <a:rPr lang="vi-VN" dirty="0">
                    <a:latin typeface="Bahnschrift Condensed" panose="020B0502040204020203" pitchFamily="34" charset="0"/>
                  </a:rPr>
                  <a:t>c)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Nhẹ</a:t>
                </a:r>
                <a:r>
                  <a:rPr lang="vi-VN" dirty="0">
                    <a:latin typeface="Bahnschrift Condensed" panose="020B0502040204020203" pitchFamily="34" charset="0"/>
                  </a:rPr>
                  <a:t> hơn </a:t>
                </a:r>
                <a:r>
                  <a:rPr lang="vi-VN" dirty="0" err="1">
                    <a:latin typeface="Bahnschrift Condensed" panose="020B0502040204020203" pitchFamily="34" charset="0"/>
                  </a:rPr>
                  <a:t>bằng</a:t>
                </a:r>
                <a:r>
                  <a:rPr lang="vi-VN" dirty="0">
                    <a:latin typeface="Bahnschrift Condensed" panose="020B0502040204020203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 kern="12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i="1" kern="12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vi-VN" i="1" kern="12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  <m:r>
                      <a:rPr lang="vi-VN" i="1" kern="12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i="1" kern="12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vi-VN" i="1" kern="12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i="1" kern="12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89</m:t>
                    </m:r>
                    <m:r>
                      <a:rPr lang="vi-VN" i="1" kern="12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dirty="0">
                    <a:latin typeface="Bahnschrift Condensed" panose="020B0502040204020203" pitchFamily="34" charset="0"/>
                  </a:rPr>
                  <a:t>lần nguyên tử </a:t>
                </a:r>
                <a:r>
                  <a:rPr lang="vi-VN" dirty="0" smtClean="0">
                    <a:latin typeface="Bahnschrift Condensed" panose="020B0502040204020203" pitchFamily="34" charset="0"/>
                  </a:rPr>
                  <a:t>Alumin</a:t>
                </a:r>
                <a:r>
                  <a:rPr lang="en-US" dirty="0" err="1" smtClean="0">
                    <a:latin typeface="Bahnschrift Condensed" panose="020B0502040204020203" pitchFamily="34" charset="0"/>
                  </a:rPr>
                  <a:t>i</a:t>
                </a:r>
                <a:r>
                  <a:rPr lang="vi-VN" dirty="0" smtClean="0">
                    <a:latin typeface="Bahnschrift Condensed" panose="020B0502040204020203" pitchFamily="34" charset="0"/>
                  </a:rPr>
                  <a:t>um</a:t>
                </a:r>
                <a:endParaRPr lang="vi-VN" dirty="0">
                  <a:latin typeface="Bahnschrift Condensed" panose="020B0502040204020203" pitchFamily="34" charset="0"/>
                </a:endParaRPr>
              </a:p>
              <a:p>
                <a:endParaRPr lang="vi-VN" dirty="0">
                  <a:latin typeface="Bahnschrift Condensed" panose="020B0502040204020203" pitchFamily="34" charset="0"/>
                </a:endParaRPr>
              </a:p>
              <a:p>
                <a:endParaRPr lang="vi-VN" dirty="0">
                  <a:latin typeface="Bahnschrift Condensed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Chỗ dành sẵn cho Nội dung 2">
                <a:extLst>
                  <a:ext uri="{FF2B5EF4-FFF2-40B4-BE49-F238E27FC236}">
                    <a16:creationId xmlns:a16="http://schemas.microsoft.com/office/drawing/2014/main" id="{710E1FAC-CA71-42D3-940A-17E826C65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499" y="1570617"/>
                <a:ext cx="6422315" cy="2169222"/>
              </a:xfrm>
              <a:prstGeom prst="rect">
                <a:avLst/>
              </a:prstGeom>
              <a:blipFill>
                <a:blip r:embed="rId2"/>
                <a:stretch>
                  <a:fillRect l="-1519" t="-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300;p37"/>
          <p:cNvGrpSpPr/>
          <p:nvPr/>
        </p:nvGrpSpPr>
        <p:grpSpPr>
          <a:xfrm>
            <a:off x="3429338" y="635686"/>
            <a:ext cx="611754" cy="643200"/>
            <a:chOff x="1183375" y="2536600"/>
            <a:chExt cx="1060600" cy="1114925"/>
          </a:xfrm>
        </p:grpSpPr>
        <p:sp>
          <p:nvSpPr>
            <p:cNvPr id="7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532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 idx="8"/>
          </p:nvPr>
        </p:nvSpPr>
        <p:spPr>
          <a:xfrm>
            <a:off x="4867025" y="3613801"/>
            <a:ext cx="3908325" cy="1024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Condensed Black" panose="00000A06000000000000" pitchFamily="2" charset="0"/>
              </a:rPr>
              <a:t>NGUYÊN TỐ HÓA HỌC LÀ GÌ?</a:t>
            </a:r>
            <a:endParaRPr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Condensed Black" panose="00000A06000000000000" pitchFamily="2" charset="0"/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7639575" y="711175"/>
            <a:ext cx="674863" cy="488424"/>
          </a:xfrm>
          <a:custGeom>
            <a:avLst/>
            <a:gdLst/>
            <a:ahLst/>
            <a:cxnLst/>
            <a:rect l="l" t="t" r="r" b="b"/>
            <a:pathLst>
              <a:path w="35347" h="25582" extrusionOk="0">
                <a:moveTo>
                  <a:pt x="32086" y="1331"/>
                </a:moveTo>
                <a:cubicBezTo>
                  <a:pt x="32060" y="1725"/>
                  <a:pt x="32014" y="2116"/>
                  <a:pt x="31884" y="2511"/>
                </a:cubicBezTo>
                <a:cubicBezTo>
                  <a:pt x="31710" y="3037"/>
                  <a:pt x="31422" y="3448"/>
                  <a:pt x="31140" y="3873"/>
                </a:cubicBezTo>
                <a:lnTo>
                  <a:pt x="31140" y="3875"/>
                </a:lnTo>
                <a:cubicBezTo>
                  <a:pt x="31045" y="3802"/>
                  <a:pt x="30957" y="3717"/>
                  <a:pt x="30879" y="3626"/>
                </a:cubicBezTo>
                <a:cubicBezTo>
                  <a:pt x="30960" y="3537"/>
                  <a:pt x="31004" y="3420"/>
                  <a:pt x="31004" y="3300"/>
                </a:cubicBezTo>
                <a:cubicBezTo>
                  <a:pt x="31012" y="2456"/>
                  <a:pt x="31170" y="1364"/>
                  <a:pt x="32086" y="1331"/>
                </a:cubicBezTo>
                <a:close/>
                <a:moveTo>
                  <a:pt x="33448" y="2151"/>
                </a:moveTo>
                <a:lnTo>
                  <a:pt x="33448" y="2151"/>
                </a:lnTo>
                <a:cubicBezTo>
                  <a:pt x="33674" y="2664"/>
                  <a:pt x="33586" y="3318"/>
                  <a:pt x="33167" y="3795"/>
                </a:cubicBezTo>
                <a:cubicBezTo>
                  <a:pt x="33046" y="3933"/>
                  <a:pt x="32896" y="4044"/>
                  <a:pt x="32729" y="4118"/>
                </a:cubicBezTo>
                <a:cubicBezTo>
                  <a:pt x="33098" y="3528"/>
                  <a:pt x="33326" y="2819"/>
                  <a:pt x="33448" y="2151"/>
                </a:cubicBezTo>
                <a:close/>
                <a:moveTo>
                  <a:pt x="32524" y="1387"/>
                </a:moveTo>
                <a:cubicBezTo>
                  <a:pt x="32540" y="1390"/>
                  <a:pt x="32555" y="1392"/>
                  <a:pt x="32571" y="1397"/>
                </a:cubicBezTo>
                <a:cubicBezTo>
                  <a:pt x="32884" y="1486"/>
                  <a:pt x="33123" y="1661"/>
                  <a:pt x="33289" y="1878"/>
                </a:cubicBezTo>
                <a:cubicBezTo>
                  <a:pt x="33081" y="2445"/>
                  <a:pt x="32804" y="2943"/>
                  <a:pt x="32503" y="3432"/>
                </a:cubicBezTo>
                <a:cubicBezTo>
                  <a:pt x="32416" y="3432"/>
                  <a:pt x="32336" y="3480"/>
                  <a:pt x="32295" y="3557"/>
                </a:cubicBezTo>
                <a:cubicBezTo>
                  <a:pt x="32169" y="3777"/>
                  <a:pt x="32049" y="4000"/>
                  <a:pt x="31925" y="4221"/>
                </a:cubicBezTo>
                <a:cubicBezTo>
                  <a:pt x="31817" y="4204"/>
                  <a:pt x="31712" y="4175"/>
                  <a:pt x="31611" y="4138"/>
                </a:cubicBezTo>
                <a:cubicBezTo>
                  <a:pt x="32171" y="3413"/>
                  <a:pt x="32513" y="2340"/>
                  <a:pt x="32524" y="1387"/>
                </a:cubicBezTo>
                <a:close/>
                <a:moveTo>
                  <a:pt x="9407" y="5159"/>
                </a:moveTo>
                <a:cubicBezTo>
                  <a:pt x="10187" y="6580"/>
                  <a:pt x="10603" y="7882"/>
                  <a:pt x="10645" y="9398"/>
                </a:cubicBezTo>
                <a:cubicBezTo>
                  <a:pt x="10279" y="9775"/>
                  <a:pt x="9939" y="10175"/>
                  <a:pt x="9627" y="10596"/>
                </a:cubicBezTo>
                <a:lnTo>
                  <a:pt x="9626" y="10596"/>
                </a:lnTo>
                <a:cubicBezTo>
                  <a:pt x="9570" y="10548"/>
                  <a:pt x="9511" y="10506"/>
                  <a:pt x="9457" y="10455"/>
                </a:cubicBezTo>
                <a:cubicBezTo>
                  <a:pt x="8958" y="9988"/>
                  <a:pt x="8631" y="9478"/>
                  <a:pt x="8445" y="8950"/>
                </a:cubicBezTo>
                <a:cubicBezTo>
                  <a:pt x="8239" y="7563"/>
                  <a:pt x="8522" y="6110"/>
                  <a:pt x="9407" y="5159"/>
                </a:cubicBezTo>
                <a:close/>
                <a:moveTo>
                  <a:pt x="14031" y="4662"/>
                </a:moveTo>
                <a:lnTo>
                  <a:pt x="14031" y="4662"/>
                </a:lnTo>
                <a:cubicBezTo>
                  <a:pt x="15409" y="5488"/>
                  <a:pt x="16195" y="7133"/>
                  <a:pt x="15661" y="8877"/>
                </a:cubicBezTo>
                <a:lnTo>
                  <a:pt x="15659" y="8877"/>
                </a:lnTo>
                <a:cubicBezTo>
                  <a:pt x="15430" y="9624"/>
                  <a:pt x="15018" y="10217"/>
                  <a:pt x="14503" y="10657"/>
                </a:cubicBezTo>
                <a:cubicBezTo>
                  <a:pt x="15162" y="8733"/>
                  <a:pt x="15142" y="6226"/>
                  <a:pt x="14031" y="4662"/>
                </a:cubicBezTo>
                <a:close/>
                <a:moveTo>
                  <a:pt x="12255" y="4111"/>
                </a:moveTo>
                <a:lnTo>
                  <a:pt x="12255" y="4111"/>
                </a:lnTo>
                <a:cubicBezTo>
                  <a:pt x="12734" y="4141"/>
                  <a:pt x="13204" y="4257"/>
                  <a:pt x="13641" y="4456"/>
                </a:cubicBezTo>
                <a:cubicBezTo>
                  <a:pt x="13946" y="5706"/>
                  <a:pt x="14445" y="6784"/>
                  <a:pt x="14438" y="8128"/>
                </a:cubicBezTo>
                <a:cubicBezTo>
                  <a:pt x="14433" y="9221"/>
                  <a:pt x="14153" y="10170"/>
                  <a:pt x="13778" y="11136"/>
                </a:cubicBezTo>
                <a:lnTo>
                  <a:pt x="13777" y="11136"/>
                </a:lnTo>
                <a:cubicBezTo>
                  <a:pt x="13579" y="11237"/>
                  <a:pt x="13371" y="11320"/>
                  <a:pt x="13158" y="11383"/>
                </a:cubicBezTo>
                <a:cubicBezTo>
                  <a:pt x="13508" y="10596"/>
                  <a:pt x="13480" y="9389"/>
                  <a:pt x="13480" y="8738"/>
                </a:cubicBezTo>
                <a:cubicBezTo>
                  <a:pt x="13481" y="7105"/>
                  <a:pt x="13101" y="5512"/>
                  <a:pt x="12255" y="4111"/>
                </a:cubicBezTo>
                <a:close/>
                <a:moveTo>
                  <a:pt x="10574" y="4370"/>
                </a:moveTo>
                <a:cubicBezTo>
                  <a:pt x="11032" y="5394"/>
                  <a:pt x="11434" y="6425"/>
                  <a:pt x="11654" y="7535"/>
                </a:cubicBezTo>
                <a:cubicBezTo>
                  <a:pt x="11731" y="7917"/>
                  <a:pt x="12221" y="10964"/>
                  <a:pt x="11674" y="11503"/>
                </a:cubicBezTo>
                <a:cubicBezTo>
                  <a:pt x="11256" y="11451"/>
                  <a:pt x="10850" y="11331"/>
                  <a:pt x="10471" y="11147"/>
                </a:cubicBezTo>
                <a:cubicBezTo>
                  <a:pt x="10513" y="11076"/>
                  <a:pt x="10551" y="11003"/>
                  <a:pt x="10593" y="10933"/>
                </a:cubicBezTo>
                <a:cubicBezTo>
                  <a:pt x="10613" y="10979"/>
                  <a:pt x="10666" y="11005"/>
                  <a:pt x="10718" y="11005"/>
                </a:cubicBezTo>
                <a:cubicBezTo>
                  <a:pt x="10776" y="11005"/>
                  <a:pt x="10833" y="10974"/>
                  <a:pt x="10849" y="10909"/>
                </a:cubicBezTo>
                <a:cubicBezTo>
                  <a:pt x="10901" y="10692"/>
                  <a:pt x="10939" y="10473"/>
                  <a:pt x="10966" y="10253"/>
                </a:cubicBezTo>
                <a:cubicBezTo>
                  <a:pt x="11086" y="10020"/>
                  <a:pt x="11201" y="9789"/>
                  <a:pt x="11304" y="9554"/>
                </a:cubicBezTo>
                <a:cubicBezTo>
                  <a:pt x="11399" y="9337"/>
                  <a:pt x="11239" y="9113"/>
                  <a:pt x="11045" y="9113"/>
                </a:cubicBezTo>
                <a:cubicBezTo>
                  <a:pt x="11035" y="9113"/>
                  <a:pt x="11025" y="9113"/>
                  <a:pt x="11016" y="9115"/>
                </a:cubicBezTo>
                <a:cubicBezTo>
                  <a:pt x="10959" y="7642"/>
                  <a:pt x="10449" y="6136"/>
                  <a:pt x="9532" y="5039"/>
                </a:cubicBezTo>
                <a:cubicBezTo>
                  <a:pt x="9833" y="4751"/>
                  <a:pt x="10187" y="4523"/>
                  <a:pt x="10574" y="4370"/>
                </a:cubicBezTo>
                <a:close/>
                <a:moveTo>
                  <a:pt x="12017" y="4105"/>
                </a:moveTo>
                <a:cubicBezTo>
                  <a:pt x="12017" y="4115"/>
                  <a:pt x="12020" y="4125"/>
                  <a:pt x="12023" y="4134"/>
                </a:cubicBezTo>
                <a:cubicBezTo>
                  <a:pt x="12459" y="5230"/>
                  <a:pt x="12828" y="6325"/>
                  <a:pt x="12963" y="7502"/>
                </a:cubicBezTo>
                <a:cubicBezTo>
                  <a:pt x="13008" y="7897"/>
                  <a:pt x="13034" y="10935"/>
                  <a:pt x="12588" y="11499"/>
                </a:cubicBezTo>
                <a:lnTo>
                  <a:pt x="12586" y="11499"/>
                </a:lnTo>
                <a:cubicBezTo>
                  <a:pt x="12468" y="11513"/>
                  <a:pt x="12349" y="11524"/>
                  <a:pt x="12230" y="11527"/>
                </a:cubicBezTo>
                <a:cubicBezTo>
                  <a:pt x="12489" y="10895"/>
                  <a:pt x="12334" y="9818"/>
                  <a:pt x="12313" y="9394"/>
                </a:cubicBezTo>
                <a:cubicBezTo>
                  <a:pt x="12224" y="7606"/>
                  <a:pt x="11756" y="5824"/>
                  <a:pt x="10864" y="4269"/>
                </a:cubicBezTo>
                <a:cubicBezTo>
                  <a:pt x="11115" y="4193"/>
                  <a:pt x="11375" y="4142"/>
                  <a:pt x="11637" y="4117"/>
                </a:cubicBezTo>
                <a:cubicBezTo>
                  <a:pt x="11766" y="4105"/>
                  <a:pt x="11891" y="4105"/>
                  <a:pt x="12017" y="4105"/>
                </a:cubicBezTo>
                <a:close/>
                <a:moveTo>
                  <a:pt x="25741" y="16319"/>
                </a:moveTo>
                <a:cubicBezTo>
                  <a:pt x="26033" y="16319"/>
                  <a:pt x="26325" y="16353"/>
                  <a:pt x="26608" y="16425"/>
                </a:cubicBezTo>
                <a:cubicBezTo>
                  <a:pt x="26757" y="16463"/>
                  <a:pt x="26903" y="16513"/>
                  <a:pt x="27044" y="16574"/>
                </a:cubicBezTo>
                <a:cubicBezTo>
                  <a:pt x="28124" y="17916"/>
                  <a:pt x="26413" y="20133"/>
                  <a:pt x="25036" y="20799"/>
                </a:cubicBezTo>
                <a:cubicBezTo>
                  <a:pt x="24616" y="21002"/>
                  <a:pt x="24156" y="21111"/>
                  <a:pt x="23701" y="21111"/>
                </a:cubicBezTo>
                <a:cubicBezTo>
                  <a:pt x="23171" y="21111"/>
                  <a:pt x="22648" y="20963"/>
                  <a:pt x="22200" y="20645"/>
                </a:cubicBezTo>
                <a:cubicBezTo>
                  <a:pt x="21851" y="20398"/>
                  <a:pt x="21618" y="20077"/>
                  <a:pt x="21492" y="19731"/>
                </a:cubicBezTo>
                <a:cubicBezTo>
                  <a:pt x="21476" y="19396"/>
                  <a:pt x="21503" y="19061"/>
                  <a:pt x="21572" y="18733"/>
                </a:cubicBezTo>
                <a:cubicBezTo>
                  <a:pt x="21617" y="18728"/>
                  <a:pt x="21662" y="18715"/>
                  <a:pt x="21702" y="18694"/>
                </a:cubicBezTo>
                <a:cubicBezTo>
                  <a:pt x="22164" y="18440"/>
                  <a:pt x="22446" y="18033"/>
                  <a:pt x="22768" y="17649"/>
                </a:cubicBezTo>
                <a:cubicBezTo>
                  <a:pt x="23416" y="18221"/>
                  <a:pt x="24064" y="18791"/>
                  <a:pt x="24704" y="19359"/>
                </a:cubicBezTo>
                <a:cubicBezTo>
                  <a:pt x="24857" y="19496"/>
                  <a:pt x="25027" y="19554"/>
                  <a:pt x="25190" y="19554"/>
                </a:cubicBezTo>
                <a:cubicBezTo>
                  <a:pt x="25767" y="19554"/>
                  <a:pt x="26268" y="18836"/>
                  <a:pt x="25734" y="18328"/>
                </a:cubicBezTo>
                <a:cubicBezTo>
                  <a:pt x="25166" y="17789"/>
                  <a:pt x="24597" y="17246"/>
                  <a:pt x="24027" y="16699"/>
                </a:cubicBezTo>
                <a:cubicBezTo>
                  <a:pt x="24563" y="16456"/>
                  <a:pt x="25153" y="16319"/>
                  <a:pt x="25741" y="16319"/>
                </a:cubicBezTo>
                <a:close/>
                <a:moveTo>
                  <a:pt x="27895" y="17098"/>
                </a:moveTo>
                <a:cubicBezTo>
                  <a:pt x="28227" y="17383"/>
                  <a:pt x="28508" y="17724"/>
                  <a:pt x="28723" y="18106"/>
                </a:cubicBezTo>
                <a:cubicBezTo>
                  <a:pt x="28458" y="19552"/>
                  <a:pt x="27924" y="20816"/>
                  <a:pt x="26655" y="21718"/>
                </a:cubicBezTo>
                <a:cubicBezTo>
                  <a:pt x="25884" y="22266"/>
                  <a:pt x="25025" y="22582"/>
                  <a:pt x="24076" y="22639"/>
                </a:cubicBezTo>
                <a:cubicBezTo>
                  <a:pt x="24017" y="22642"/>
                  <a:pt x="23950" y="22644"/>
                  <a:pt x="23875" y="22644"/>
                </a:cubicBezTo>
                <a:cubicBezTo>
                  <a:pt x="23571" y="22644"/>
                  <a:pt x="23149" y="22613"/>
                  <a:pt x="22716" y="22526"/>
                </a:cubicBezTo>
                <a:cubicBezTo>
                  <a:pt x="22231" y="22010"/>
                  <a:pt x="21886" y="21431"/>
                  <a:pt x="21690" y="20830"/>
                </a:cubicBezTo>
                <a:lnTo>
                  <a:pt x="21690" y="20830"/>
                </a:lnTo>
                <a:cubicBezTo>
                  <a:pt x="22236" y="21348"/>
                  <a:pt x="23021" y="21617"/>
                  <a:pt x="23774" y="21617"/>
                </a:cubicBezTo>
                <a:cubicBezTo>
                  <a:pt x="23888" y="21617"/>
                  <a:pt x="24001" y="21610"/>
                  <a:pt x="24112" y="21598"/>
                </a:cubicBezTo>
                <a:cubicBezTo>
                  <a:pt x="25882" y="21400"/>
                  <a:pt x="28208" y="18898"/>
                  <a:pt x="27895" y="17098"/>
                </a:cubicBezTo>
                <a:close/>
                <a:moveTo>
                  <a:pt x="4132" y="21347"/>
                </a:moveTo>
                <a:lnTo>
                  <a:pt x="4132" y="21347"/>
                </a:lnTo>
                <a:cubicBezTo>
                  <a:pt x="4450" y="21713"/>
                  <a:pt x="4661" y="22218"/>
                  <a:pt x="4648" y="22688"/>
                </a:cubicBezTo>
                <a:cubicBezTo>
                  <a:pt x="4476" y="22239"/>
                  <a:pt x="4293" y="21798"/>
                  <a:pt x="4132" y="21347"/>
                </a:cubicBezTo>
                <a:close/>
                <a:moveTo>
                  <a:pt x="2094" y="22062"/>
                </a:moveTo>
                <a:cubicBezTo>
                  <a:pt x="2166" y="22580"/>
                  <a:pt x="2241" y="23104"/>
                  <a:pt x="2354" y="23612"/>
                </a:cubicBezTo>
                <a:cubicBezTo>
                  <a:pt x="2209" y="23502"/>
                  <a:pt x="2084" y="23367"/>
                  <a:pt x="1985" y="23213"/>
                </a:cubicBezTo>
                <a:cubicBezTo>
                  <a:pt x="1858" y="23010"/>
                  <a:pt x="1761" y="22723"/>
                  <a:pt x="1712" y="22412"/>
                </a:cubicBezTo>
                <a:cubicBezTo>
                  <a:pt x="1816" y="22378"/>
                  <a:pt x="1908" y="22323"/>
                  <a:pt x="1972" y="22248"/>
                </a:cubicBezTo>
                <a:cubicBezTo>
                  <a:pt x="2019" y="22190"/>
                  <a:pt x="2059" y="22128"/>
                  <a:pt x="2094" y="22062"/>
                </a:cubicBezTo>
                <a:close/>
                <a:moveTo>
                  <a:pt x="29081" y="18929"/>
                </a:moveTo>
                <a:lnTo>
                  <a:pt x="29081" y="18930"/>
                </a:lnTo>
                <a:cubicBezTo>
                  <a:pt x="29363" y="19840"/>
                  <a:pt x="29336" y="20848"/>
                  <a:pt x="28921" y="21706"/>
                </a:cubicBezTo>
                <a:cubicBezTo>
                  <a:pt x="28288" y="23017"/>
                  <a:pt x="26888" y="23727"/>
                  <a:pt x="25492" y="23727"/>
                </a:cubicBezTo>
                <a:cubicBezTo>
                  <a:pt x="24668" y="23727"/>
                  <a:pt x="23846" y="23480"/>
                  <a:pt x="23183" y="22963"/>
                </a:cubicBezTo>
                <a:lnTo>
                  <a:pt x="23183" y="22963"/>
                </a:lnTo>
                <a:cubicBezTo>
                  <a:pt x="23552" y="23022"/>
                  <a:pt x="23905" y="23051"/>
                  <a:pt x="24198" y="23051"/>
                </a:cubicBezTo>
                <a:cubicBezTo>
                  <a:pt x="24347" y="23051"/>
                  <a:pt x="24480" y="23044"/>
                  <a:pt x="24592" y="23029"/>
                </a:cubicBezTo>
                <a:cubicBezTo>
                  <a:pt x="26773" y="22734"/>
                  <a:pt x="28616" y="21040"/>
                  <a:pt x="29081" y="18929"/>
                </a:cubicBezTo>
                <a:close/>
                <a:moveTo>
                  <a:pt x="3135" y="20825"/>
                </a:moveTo>
                <a:cubicBezTo>
                  <a:pt x="3311" y="20825"/>
                  <a:pt x="3491" y="20875"/>
                  <a:pt x="3656" y="20961"/>
                </a:cubicBezTo>
                <a:cubicBezTo>
                  <a:pt x="3657" y="20976"/>
                  <a:pt x="3661" y="20993"/>
                  <a:pt x="3663" y="21009"/>
                </a:cubicBezTo>
                <a:cubicBezTo>
                  <a:pt x="3656" y="21030"/>
                  <a:pt x="3647" y="21051"/>
                  <a:pt x="3641" y="21072"/>
                </a:cubicBezTo>
                <a:cubicBezTo>
                  <a:pt x="3621" y="21137"/>
                  <a:pt x="3651" y="21196"/>
                  <a:pt x="3697" y="21233"/>
                </a:cubicBezTo>
                <a:cubicBezTo>
                  <a:pt x="3821" y="21992"/>
                  <a:pt x="4033" y="22752"/>
                  <a:pt x="4420" y="23383"/>
                </a:cubicBezTo>
                <a:cubicBezTo>
                  <a:pt x="4377" y="23441"/>
                  <a:pt x="4329" y="23494"/>
                  <a:pt x="4277" y="23544"/>
                </a:cubicBezTo>
                <a:lnTo>
                  <a:pt x="4276" y="23544"/>
                </a:lnTo>
                <a:cubicBezTo>
                  <a:pt x="4147" y="23661"/>
                  <a:pt x="3999" y="23755"/>
                  <a:pt x="3838" y="23822"/>
                </a:cubicBezTo>
                <a:cubicBezTo>
                  <a:pt x="3681" y="23377"/>
                  <a:pt x="3463" y="22951"/>
                  <a:pt x="3325" y="22494"/>
                </a:cubicBezTo>
                <a:cubicBezTo>
                  <a:pt x="3162" y="21951"/>
                  <a:pt x="3080" y="21394"/>
                  <a:pt x="2974" y="20839"/>
                </a:cubicBezTo>
                <a:cubicBezTo>
                  <a:pt x="3027" y="20830"/>
                  <a:pt x="3081" y="20825"/>
                  <a:pt x="3135" y="20825"/>
                </a:cubicBezTo>
                <a:close/>
                <a:moveTo>
                  <a:pt x="2618" y="21003"/>
                </a:moveTo>
                <a:lnTo>
                  <a:pt x="2618" y="21003"/>
                </a:lnTo>
                <a:cubicBezTo>
                  <a:pt x="2610" y="21938"/>
                  <a:pt x="2832" y="23104"/>
                  <a:pt x="3325" y="23932"/>
                </a:cubicBezTo>
                <a:cubicBezTo>
                  <a:pt x="3310" y="23933"/>
                  <a:pt x="3294" y="23933"/>
                  <a:pt x="3278" y="23933"/>
                </a:cubicBezTo>
                <a:cubicBezTo>
                  <a:pt x="3134" y="23933"/>
                  <a:pt x="2991" y="23913"/>
                  <a:pt x="2853" y="23872"/>
                </a:cubicBezTo>
                <a:cubicBezTo>
                  <a:pt x="2744" y="23067"/>
                  <a:pt x="2516" y="22253"/>
                  <a:pt x="2314" y="21464"/>
                </a:cubicBezTo>
                <a:cubicBezTo>
                  <a:pt x="2350" y="21361"/>
                  <a:pt x="2400" y="21260"/>
                  <a:pt x="2462" y="21169"/>
                </a:cubicBezTo>
                <a:cubicBezTo>
                  <a:pt x="2506" y="21107"/>
                  <a:pt x="2558" y="21051"/>
                  <a:pt x="2618" y="21003"/>
                </a:cubicBezTo>
                <a:close/>
                <a:moveTo>
                  <a:pt x="32126" y="1"/>
                </a:moveTo>
                <a:cubicBezTo>
                  <a:pt x="31323" y="1"/>
                  <a:pt x="30546" y="369"/>
                  <a:pt x="30075" y="1049"/>
                </a:cubicBezTo>
                <a:cubicBezTo>
                  <a:pt x="29894" y="1313"/>
                  <a:pt x="29762" y="1606"/>
                  <a:pt x="29685" y="1915"/>
                </a:cubicBezTo>
                <a:cubicBezTo>
                  <a:pt x="29466" y="2456"/>
                  <a:pt x="29447" y="3070"/>
                  <a:pt x="29668" y="3630"/>
                </a:cubicBezTo>
                <a:cubicBezTo>
                  <a:pt x="29978" y="4415"/>
                  <a:pt x="30637" y="4960"/>
                  <a:pt x="31382" y="5195"/>
                </a:cubicBezTo>
                <a:cubicBezTo>
                  <a:pt x="30546" y="6732"/>
                  <a:pt x="29755" y="8294"/>
                  <a:pt x="29009" y="9878"/>
                </a:cubicBezTo>
                <a:cubicBezTo>
                  <a:pt x="28225" y="11546"/>
                  <a:pt x="27286" y="13351"/>
                  <a:pt x="26770" y="15158"/>
                </a:cubicBezTo>
                <a:cubicBezTo>
                  <a:pt x="26431" y="15086"/>
                  <a:pt x="26084" y="15051"/>
                  <a:pt x="25737" y="15051"/>
                </a:cubicBezTo>
                <a:cubicBezTo>
                  <a:pt x="25060" y="15051"/>
                  <a:pt x="24380" y="15183"/>
                  <a:pt x="23751" y="15430"/>
                </a:cubicBezTo>
                <a:cubicBezTo>
                  <a:pt x="23471" y="15476"/>
                  <a:pt x="23197" y="15553"/>
                  <a:pt x="22935" y="15660"/>
                </a:cubicBezTo>
                <a:cubicBezTo>
                  <a:pt x="20905" y="13737"/>
                  <a:pt x="18830" y="11837"/>
                  <a:pt x="16633" y="10158"/>
                </a:cubicBezTo>
                <a:cubicBezTo>
                  <a:pt x="16751" y="9931"/>
                  <a:pt x="16852" y="9696"/>
                  <a:pt x="16936" y="9456"/>
                </a:cubicBezTo>
                <a:cubicBezTo>
                  <a:pt x="18116" y="5988"/>
                  <a:pt x="15474" y="2670"/>
                  <a:pt x="12008" y="2670"/>
                </a:cubicBezTo>
                <a:cubicBezTo>
                  <a:pt x="11713" y="2670"/>
                  <a:pt x="11413" y="2694"/>
                  <a:pt x="11109" y="2743"/>
                </a:cubicBezTo>
                <a:cubicBezTo>
                  <a:pt x="7757" y="3292"/>
                  <a:pt x="5808" y="7543"/>
                  <a:pt x="7713" y="10306"/>
                </a:cubicBezTo>
                <a:cubicBezTo>
                  <a:pt x="7866" y="10571"/>
                  <a:pt x="8043" y="10822"/>
                  <a:pt x="8242" y="11054"/>
                </a:cubicBezTo>
                <a:cubicBezTo>
                  <a:pt x="8437" y="11277"/>
                  <a:pt x="8650" y="11485"/>
                  <a:pt x="8877" y="11673"/>
                </a:cubicBezTo>
                <a:cubicBezTo>
                  <a:pt x="8169" y="12760"/>
                  <a:pt x="7533" y="13914"/>
                  <a:pt x="6898" y="14949"/>
                </a:cubicBezTo>
                <a:cubicBezTo>
                  <a:pt x="6032" y="16364"/>
                  <a:pt x="5044" y="17822"/>
                  <a:pt x="4317" y="19357"/>
                </a:cubicBezTo>
                <a:cubicBezTo>
                  <a:pt x="3940" y="19175"/>
                  <a:pt x="3537" y="19084"/>
                  <a:pt x="3136" y="19084"/>
                </a:cubicBezTo>
                <a:cubicBezTo>
                  <a:pt x="2551" y="19084"/>
                  <a:pt x="1971" y="19278"/>
                  <a:pt x="1493" y="19666"/>
                </a:cubicBezTo>
                <a:cubicBezTo>
                  <a:pt x="1421" y="19724"/>
                  <a:pt x="1353" y="19788"/>
                  <a:pt x="1288" y="19853"/>
                </a:cubicBezTo>
                <a:cubicBezTo>
                  <a:pt x="1005" y="19986"/>
                  <a:pt x="760" y="20189"/>
                  <a:pt x="578" y="20442"/>
                </a:cubicBezTo>
                <a:cubicBezTo>
                  <a:pt x="3" y="21266"/>
                  <a:pt x="0" y="22476"/>
                  <a:pt x="318" y="23394"/>
                </a:cubicBezTo>
                <a:cubicBezTo>
                  <a:pt x="793" y="24766"/>
                  <a:pt x="2029" y="25582"/>
                  <a:pt x="3317" y="25582"/>
                </a:cubicBezTo>
                <a:cubicBezTo>
                  <a:pt x="3993" y="25582"/>
                  <a:pt x="4683" y="25357"/>
                  <a:pt x="5286" y="24870"/>
                </a:cubicBezTo>
                <a:cubicBezTo>
                  <a:pt x="6926" y="23545"/>
                  <a:pt x="6474" y="21038"/>
                  <a:pt x="4975" y="19786"/>
                </a:cubicBezTo>
                <a:cubicBezTo>
                  <a:pt x="5861" y="18451"/>
                  <a:pt x="6601" y="16991"/>
                  <a:pt x="7440" y="15647"/>
                </a:cubicBezTo>
                <a:cubicBezTo>
                  <a:pt x="8141" y="14525"/>
                  <a:pt x="8983" y="13408"/>
                  <a:pt x="9754" y="12263"/>
                </a:cubicBezTo>
                <a:cubicBezTo>
                  <a:pt x="10515" y="12669"/>
                  <a:pt x="11345" y="12866"/>
                  <a:pt x="12168" y="12866"/>
                </a:cubicBezTo>
                <a:cubicBezTo>
                  <a:pt x="13591" y="12866"/>
                  <a:pt x="14989" y="12276"/>
                  <a:pt x="15959" y="11158"/>
                </a:cubicBezTo>
                <a:cubicBezTo>
                  <a:pt x="17703" y="13071"/>
                  <a:pt x="19638" y="14863"/>
                  <a:pt x="21595" y="16608"/>
                </a:cubicBezTo>
                <a:cubicBezTo>
                  <a:pt x="20579" y="17737"/>
                  <a:pt x="20201" y="19474"/>
                  <a:pt x="20622" y="21087"/>
                </a:cubicBezTo>
                <a:cubicBezTo>
                  <a:pt x="20529" y="21504"/>
                  <a:pt x="20700" y="21849"/>
                  <a:pt x="21021" y="22127"/>
                </a:cubicBezTo>
                <a:cubicBezTo>
                  <a:pt x="21030" y="22145"/>
                  <a:pt x="21037" y="22162"/>
                  <a:pt x="21047" y="22181"/>
                </a:cubicBezTo>
                <a:cubicBezTo>
                  <a:pt x="21464" y="22969"/>
                  <a:pt x="22080" y="23635"/>
                  <a:pt x="22834" y="24112"/>
                </a:cubicBezTo>
                <a:cubicBezTo>
                  <a:pt x="23111" y="24337"/>
                  <a:pt x="23434" y="24500"/>
                  <a:pt x="23779" y="24592"/>
                </a:cubicBezTo>
                <a:cubicBezTo>
                  <a:pt x="24377" y="24820"/>
                  <a:pt x="25014" y="24938"/>
                  <a:pt x="25653" y="24938"/>
                </a:cubicBezTo>
                <a:cubicBezTo>
                  <a:pt x="26938" y="24938"/>
                  <a:pt x="28232" y="24460"/>
                  <a:pt x="29242" y="23441"/>
                </a:cubicBezTo>
                <a:cubicBezTo>
                  <a:pt x="31489" y="21171"/>
                  <a:pt x="30665" y="17008"/>
                  <a:pt x="27890" y="15554"/>
                </a:cubicBezTo>
                <a:cubicBezTo>
                  <a:pt x="27687" y="15450"/>
                  <a:pt x="27477" y="15363"/>
                  <a:pt x="27260" y="15293"/>
                </a:cubicBezTo>
                <a:cubicBezTo>
                  <a:pt x="28160" y="13554"/>
                  <a:pt x="28800" y="11634"/>
                  <a:pt x="29632" y="9868"/>
                </a:cubicBezTo>
                <a:cubicBezTo>
                  <a:pt x="30359" y="8325"/>
                  <a:pt x="31134" y="6808"/>
                  <a:pt x="31942" y="5308"/>
                </a:cubicBezTo>
                <a:cubicBezTo>
                  <a:pt x="32029" y="5316"/>
                  <a:pt x="32117" y="5321"/>
                  <a:pt x="32204" y="5321"/>
                </a:cubicBezTo>
                <a:cubicBezTo>
                  <a:pt x="32892" y="5321"/>
                  <a:pt x="33575" y="5053"/>
                  <a:pt x="34071" y="4464"/>
                </a:cubicBezTo>
                <a:cubicBezTo>
                  <a:pt x="35347" y="2948"/>
                  <a:pt x="34697" y="521"/>
                  <a:pt x="32711" y="67"/>
                </a:cubicBezTo>
                <a:cubicBezTo>
                  <a:pt x="32517" y="22"/>
                  <a:pt x="32320" y="1"/>
                  <a:pt x="32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1"/>
          <p:cNvSpPr/>
          <p:nvPr/>
        </p:nvSpPr>
        <p:spPr>
          <a:xfrm>
            <a:off x="7125750" y="544900"/>
            <a:ext cx="564034" cy="445373"/>
          </a:xfrm>
          <a:custGeom>
            <a:avLst/>
            <a:gdLst/>
            <a:ahLst/>
            <a:cxnLst/>
            <a:rect l="l" t="t" r="r" b="b"/>
            <a:pathLst>
              <a:path w="39020" h="30811" extrusionOk="0">
                <a:moveTo>
                  <a:pt x="30681" y="3474"/>
                </a:moveTo>
                <a:cubicBezTo>
                  <a:pt x="32090" y="5955"/>
                  <a:pt x="33478" y="8448"/>
                  <a:pt x="34883" y="10930"/>
                </a:cubicBezTo>
                <a:cubicBezTo>
                  <a:pt x="35369" y="11788"/>
                  <a:pt x="35855" y="12647"/>
                  <a:pt x="36340" y="13505"/>
                </a:cubicBezTo>
                <a:cubicBezTo>
                  <a:pt x="34784" y="12409"/>
                  <a:pt x="33095" y="11459"/>
                  <a:pt x="31412" y="10597"/>
                </a:cubicBezTo>
                <a:cubicBezTo>
                  <a:pt x="29978" y="9864"/>
                  <a:pt x="28301" y="8917"/>
                  <a:pt x="26670" y="8527"/>
                </a:cubicBezTo>
                <a:cubicBezTo>
                  <a:pt x="27959" y="6807"/>
                  <a:pt x="29296" y="5122"/>
                  <a:pt x="30681" y="3474"/>
                </a:cubicBezTo>
                <a:close/>
                <a:moveTo>
                  <a:pt x="29411" y="1254"/>
                </a:moveTo>
                <a:cubicBezTo>
                  <a:pt x="29708" y="1768"/>
                  <a:pt x="30001" y="2286"/>
                  <a:pt x="30296" y="2802"/>
                </a:cubicBezTo>
                <a:cubicBezTo>
                  <a:pt x="30250" y="2825"/>
                  <a:pt x="30209" y="2858"/>
                  <a:pt x="30176" y="2898"/>
                </a:cubicBezTo>
                <a:cubicBezTo>
                  <a:pt x="28464" y="4922"/>
                  <a:pt x="26824" y="7005"/>
                  <a:pt x="25256" y="9144"/>
                </a:cubicBezTo>
                <a:cubicBezTo>
                  <a:pt x="24435" y="10273"/>
                  <a:pt x="23639" y="11420"/>
                  <a:pt x="22870" y="12586"/>
                </a:cubicBezTo>
                <a:cubicBezTo>
                  <a:pt x="22370" y="13341"/>
                  <a:pt x="21985" y="14172"/>
                  <a:pt x="21048" y="14438"/>
                </a:cubicBezTo>
                <a:cubicBezTo>
                  <a:pt x="20343" y="14637"/>
                  <a:pt x="19521" y="14657"/>
                  <a:pt x="18799" y="14757"/>
                </a:cubicBezTo>
                <a:cubicBezTo>
                  <a:pt x="15724" y="15183"/>
                  <a:pt x="12643" y="15575"/>
                  <a:pt x="9548" y="15813"/>
                </a:cubicBezTo>
                <a:cubicBezTo>
                  <a:pt x="6956" y="16012"/>
                  <a:pt x="4377" y="15977"/>
                  <a:pt x="1788" y="16009"/>
                </a:cubicBezTo>
                <a:cubicBezTo>
                  <a:pt x="1837" y="15879"/>
                  <a:pt x="1855" y="15736"/>
                  <a:pt x="1816" y="15615"/>
                </a:cubicBezTo>
                <a:cubicBezTo>
                  <a:pt x="1798" y="15556"/>
                  <a:pt x="1778" y="15497"/>
                  <a:pt x="1759" y="15438"/>
                </a:cubicBezTo>
                <a:cubicBezTo>
                  <a:pt x="1745" y="15392"/>
                  <a:pt x="1726" y="15347"/>
                  <a:pt x="1703" y="15306"/>
                </a:cubicBezTo>
                <a:cubicBezTo>
                  <a:pt x="10986" y="10717"/>
                  <a:pt x="20120" y="5833"/>
                  <a:pt x="29411" y="1254"/>
                </a:cubicBezTo>
                <a:close/>
                <a:moveTo>
                  <a:pt x="26395" y="8892"/>
                </a:moveTo>
                <a:cubicBezTo>
                  <a:pt x="28004" y="9838"/>
                  <a:pt x="29911" y="10434"/>
                  <a:pt x="31549" y="11326"/>
                </a:cubicBezTo>
                <a:cubicBezTo>
                  <a:pt x="33390" y="12329"/>
                  <a:pt x="35083" y="13505"/>
                  <a:pt x="36814" y="14674"/>
                </a:cubicBezTo>
                <a:cubicBezTo>
                  <a:pt x="36810" y="14693"/>
                  <a:pt x="36810" y="14712"/>
                  <a:pt x="36805" y="14732"/>
                </a:cubicBezTo>
                <a:cubicBezTo>
                  <a:pt x="36673" y="15199"/>
                  <a:pt x="36153" y="15305"/>
                  <a:pt x="35745" y="15521"/>
                </a:cubicBezTo>
                <a:cubicBezTo>
                  <a:pt x="33939" y="16469"/>
                  <a:pt x="32140" y="17429"/>
                  <a:pt x="30339" y="18384"/>
                </a:cubicBezTo>
                <a:lnTo>
                  <a:pt x="10312" y="29005"/>
                </a:lnTo>
                <a:cubicBezTo>
                  <a:pt x="10650" y="26988"/>
                  <a:pt x="10593" y="24814"/>
                  <a:pt x="10861" y="22800"/>
                </a:cubicBezTo>
                <a:cubicBezTo>
                  <a:pt x="11148" y="20642"/>
                  <a:pt x="11717" y="18486"/>
                  <a:pt x="11935" y="16319"/>
                </a:cubicBezTo>
                <a:cubicBezTo>
                  <a:pt x="14570" y="16042"/>
                  <a:pt x="17185" y="15652"/>
                  <a:pt x="19712" y="15320"/>
                </a:cubicBezTo>
                <a:cubicBezTo>
                  <a:pt x="20602" y="15204"/>
                  <a:pt x="21612" y="15215"/>
                  <a:pt x="22318" y="14591"/>
                </a:cubicBezTo>
                <a:cubicBezTo>
                  <a:pt x="23239" y="13777"/>
                  <a:pt x="23839" y="12448"/>
                  <a:pt x="24543" y="11446"/>
                </a:cubicBezTo>
                <a:cubicBezTo>
                  <a:pt x="25149" y="10585"/>
                  <a:pt x="25769" y="9736"/>
                  <a:pt x="26395" y="8892"/>
                </a:cubicBezTo>
                <a:close/>
                <a:moveTo>
                  <a:pt x="11565" y="16355"/>
                </a:moveTo>
                <a:cubicBezTo>
                  <a:pt x="10848" y="18447"/>
                  <a:pt x="10590" y="20799"/>
                  <a:pt x="10286" y="22960"/>
                </a:cubicBezTo>
                <a:cubicBezTo>
                  <a:pt x="10010" y="24932"/>
                  <a:pt x="9540" y="27177"/>
                  <a:pt x="9673" y="29206"/>
                </a:cubicBezTo>
                <a:cubicBezTo>
                  <a:pt x="8215" y="27203"/>
                  <a:pt x="6825" y="25154"/>
                  <a:pt x="5529" y="23041"/>
                </a:cubicBezTo>
                <a:cubicBezTo>
                  <a:pt x="4815" y="21877"/>
                  <a:pt x="4127" y="20697"/>
                  <a:pt x="3466" y="19503"/>
                </a:cubicBezTo>
                <a:cubicBezTo>
                  <a:pt x="3136" y="18907"/>
                  <a:pt x="2811" y="18305"/>
                  <a:pt x="2495" y="17701"/>
                </a:cubicBezTo>
                <a:cubicBezTo>
                  <a:pt x="2372" y="17469"/>
                  <a:pt x="2008" y="16935"/>
                  <a:pt x="1782" y="16461"/>
                </a:cubicBezTo>
                <a:lnTo>
                  <a:pt x="1782" y="16461"/>
                </a:lnTo>
                <a:cubicBezTo>
                  <a:pt x="3104" y="16615"/>
                  <a:pt x="4445" y="16680"/>
                  <a:pt x="5796" y="16680"/>
                </a:cubicBezTo>
                <a:cubicBezTo>
                  <a:pt x="7709" y="16680"/>
                  <a:pt x="9641" y="16549"/>
                  <a:pt x="11565" y="16355"/>
                </a:cubicBezTo>
                <a:close/>
                <a:moveTo>
                  <a:pt x="29638" y="1"/>
                </a:moveTo>
                <a:cubicBezTo>
                  <a:pt x="29542" y="1"/>
                  <a:pt x="29444" y="23"/>
                  <a:pt x="29354" y="67"/>
                </a:cubicBezTo>
                <a:cubicBezTo>
                  <a:pt x="19808" y="4672"/>
                  <a:pt x="10218" y="9366"/>
                  <a:pt x="1071" y="14724"/>
                </a:cubicBezTo>
                <a:cubicBezTo>
                  <a:pt x="965" y="14785"/>
                  <a:pt x="908" y="14870"/>
                  <a:pt x="886" y="14959"/>
                </a:cubicBezTo>
                <a:cubicBezTo>
                  <a:pt x="700" y="14987"/>
                  <a:pt x="517" y="15082"/>
                  <a:pt x="443" y="15256"/>
                </a:cubicBezTo>
                <a:cubicBezTo>
                  <a:pt x="1" y="16298"/>
                  <a:pt x="752" y="17207"/>
                  <a:pt x="1237" y="18139"/>
                </a:cubicBezTo>
                <a:cubicBezTo>
                  <a:pt x="1987" y="19577"/>
                  <a:pt x="2773" y="20994"/>
                  <a:pt x="3599" y="22390"/>
                </a:cubicBezTo>
                <a:cubicBezTo>
                  <a:pt x="5248" y="25185"/>
                  <a:pt x="7051" y="27880"/>
                  <a:pt x="8980" y="30488"/>
                </a:cubicBezTo>
                <a:cubicBezTo>
                  <a:pt x="9128" y="30689"/>
                  <a:pt x="9332" y="30810"/>
                  <a:pt x="9556" y="30810"/>
                </a:cubicBezTo>
                <a:cubicBezTo>
                  <a:pt x="9661" y="30810"/>
                  <a:pt x="9771" y="30783"/>
                  <a:pt x="9882" y="30724"/>
                </a:cubicBezTo>
                <a:lnTo>
                  <a:pt x="33215" y="18348"/>
                </a:lnTo>
                <a:cubicBezTo>
                  <a:pt x="34116" y="17871"/>
                  <a:pt x="35016" y="17394"/>
                  <a:pt x="35917" y="16917"/>
                </a:cubicBezTo>
                <a:cubicBezTo>
                  <a:pt x="36568" y="16569"/>
                  <a:pt x="37474" y="16245"/>
                  <a:pt x="37968" y="15675"/>
                </a:cubicBezTo>
                <a:cubicBezTo>
                  <a:pt x="39019" y="14464"/>
                  <a:pt x="37236" y="12516"/>
                  <a:pt x="36631" y="11474"/>
                </a:cubicBezTo>
                <a:cubicBezTo>
                  <a:pt x="34460" y="7732"/>
                  <a:pt x="32244" y="4018"/>
                  <a:pt x="30100" y="262"/>
                </a:cubicBezTo>
                <a:cubicBezTo>
                  <a:pt x="29998" y="84"/>
                  <a:pt x="29822" y="1"/>
                  <a:pt x="296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4723236" y="1934445"/>
            <a:ext cx="3253770" cy="6653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Barlow Condensed Black" panose="00000A06000000000000" pitchFamily="2" charset="0"/>
              </a:rPr>
              <a:t>Trong thành phần sữa có nguyên tố hóa học </a:t>
            </a:r>
            <a:r>
              <a:rPr lang="vi-VN" dirty="0">
                <a:latin typeface="Barlow Condensed Black" panose="00000A06000000000000" pitchFamily="2" charset="0"/>
              </a:rPr>
              <a:t>calcium</a:t>
            </a:r>
            <a:endParaRPr dirty="0">
              <a:latin typeface="Barlow Condensed Black" panose="00000A06000000000000" pitchFamily="2" charset="0"/>
            </a:endParaRPr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9301194" flipH="1">
            <a:off x="3117953" y="1414453"/>
            <a:ext cx="2383320" cy="94447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464325" y="3281117"/>
            <a:ext cx="3253770" cy="6653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Barlow Condensed Black" panose="00000A06000000000000" pitchFamily="2" charset="0"/>
              </a:rPr>
              <a:t>Hàm lượng calcium</a:t>
            </a:r>
            <a:endParaRPr dirty="0">
              <a:latin typeface="Barlow Condensed Black" panose="00000A06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88" y="1672812"/>
            <a:ext cx="2586119" cy="20968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57542" y="669325"/>
            <a:ext cx="2781980" cy="2823195"/>
            <a:chOff x="857542" y="669325"/>
            <a:chExt cx="2781980" cy="28231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7810" l="9630" r="8963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542" y="669325"/>
              <a:ext cx="2781980" cy="282319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20146553">
              <a:off x="2176249" y="2286000"/>
              <a:ext cx="94102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Hàm lượng calcium cao</a:t>
              </a:r>
              <a:endParaRPr lang="en-US" sz="1200" dirty="0">
                <a:solidFill>
                  <a:schemeClr val="accent4">
                    <a:lumMod val="50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9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88" y="1183590"/>
            <a:ext cx="4342177" cy="303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4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4444" y="2555582"/>
            <a:ext cx="1569190" cy="1857922"/>
          </a:xfrm>
          <a:prstGeom prst="rect">
            <a:avLst/>
          </a:prstGeom>
        </p:spPr>
      </p:pic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/>
              <a:t>BÀI 5</a:t>
            </a:r>
            <a:endParaRPr sz="2800" b="1" dirty="0"/>
          </a:p>
        </p:txBody>
      </p:sp>
      <p:sp>
        <p:nvSpPr>
          <p:cNvPr id="178" name="Google Shape;178;p29"/>
          <p:cNvSpPr/>
          <p:nvPr/>
        </p:nvSpPr>
        <p:spPr>
          <a:xfrm>
            <a:off x="1581362" y="2384694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199039" y="2370919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287603" y="1443243"/>
            <a:ext cx="4911436" cy="1545823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0245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A603AB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</a:rPr>
              <a:t>NGUYÊN TỐ HÓA HỌC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6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tố hóa học là gì? 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4732" y="668357"/>
            <a:ext cx="3703362" cy="696728"/>
            <a:chOff x="94732" y="740109"/>
            <a:chExt cx="3703362" cy="696728"/>
          </a:xfrm>
        </p:grpSpPr>
        <p:pic>
          <p:nvPicPr>
            <p:cNvPr id="7" name="Google Shape;213;p32"/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 rot="10800000">
              <a:off x="94732" y="740109"/>
              <a:ext cx="2395322" cy="696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35349" y="845661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latin typeface="Barlow Condensed ExtraBold" panose="00000906000000000000" pitchFamily="2" charset="0"/>
                </a:rPr>
                <a:t>1. Định nghĩa</a:t>
              </a:r>
              <a:endParaRPr lang="en-US" sz="2400" dirty="0">
                <a:latin typeface="Barlow Condensed ExtraBold" panose="00000906000000000000" pitchFamily="2" charset="0"/>
              </a:endParaRPr>
            </a:p>
          </p:txBody>
        </p:sp>
      </p:grp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2558928" y="1262399"/>
            <a:ext cx="339436" cy="35927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380032" y="1871999"/>
            <a:ext cx="750396" cy="381000"/>
            <a:chOff x="762000" y="2057400"/>
            <a:chExt cx="1066800" cy="533400"/>
          </a:xfrm>
        </p:grpSpPr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762000" y="2057400"/>
              <a:ext cx="533400" cy="5334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1295400" y="2057400"/>
              <a:ext cx="533400" cy="5334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9882" y="2520535"/>
            <a:ext cx="1115291" cy="372813"/>
            <a:chOff x="728663" y="3048000"/>
            <a:chExt cx="1557337" cy="533400"/>
          </a:xfrm>
        </p:grpSpPr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728663" y="3048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1219200" y="3048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1752600" y="3048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" name="Group 47"/>
          <p:cNvGrpSpPr>
            <a:grpSpLocks/>
          </p:cNvGrpSpPr>
          <p:nvPr/>
        </p:nvGrpSpPr>
        <p:grpSpPr bwMode="auto">
          <a:xfrm>
            <a:off x="1902806" y="3150514"/>
            <a:ext cx="1738745" cy="1350385"/>
            <a:chOff x="144" y="2544"/>
            <a:chExt cx="1440" cy="1206"/>
          </a:xfrm>
        </p:grpSpPr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384" y="2544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720" y="2544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056" y="2592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528" y="2832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864" y="2832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Oval 22"/>
            <p:cNvSpPr>
              <a:spLocks noChangeArrowheads="1"/>
            </p:cNvSpPr>
            <p:nvPr/>
          </p:nvSpPr>
          <p:spPr bwMode="auto">
            <a:xfrm>
              <a:off x="1200" y="2832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1056" y="3120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720" y="3120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384" y="3120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549" y="3414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864" y="3408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1200" y="3408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192" y="2832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240" y="3408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1248" y="3168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144" y="3120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0" y="2592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672" y="2688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384" y="2736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336" y="2976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624" y="2976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960" y="2784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912" y="3024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1200" y="3024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1056" y="3264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>
              <a:off x="816" y="3216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528" y="3216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88" y="3216"/>
              <a:ext cx="336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4609599" y="1101169"/>
            <a:ext cx="236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1 </a:t>
            </a:r>
            <a:r>
              <a:rPr lang="en-US" alt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tử</a:t>
            </a: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Iron</a:t>
            </a:r>
            <a:endParaRPr lang="en-US" altLang="en-US" sz="32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4609598" y="1621673"/>
            <a:ext cx="3173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2 </a:t>
            </a:r>
            <a:r>
              <a:rPr lang="en-US" alt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tử</a:t>
            </a: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Iron</a:t>
            </a:r>
            <a:endParaRPr lang="en-US" altLang="en-US" sz="32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1" name="Text Box 50"/>
          <p:cNvSpPr txBox="1">
            <a:spLocks noChangeArrowheads="1"/>
          </p:cNvSpPr>
          <p:nvPr/>
        </p:nvSpPr>
        <p:spPr bwMode="auto">
          <a:xfrm>
            <a:off x="4609598" y="2348516"/>
            <a:ext cx="3684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3 </a:t>
            </a:r>
            <a:r>
              <a:rPr lang="en-US" alt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tử</a:t>
            </a:r>
            <a:r>
              <a:rPr lang="en-US" alt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Iron</a:t>
            </a:r>
            <a:endParaRPr lang="en-US" altLang="en-US" sz="32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3486882" y="1452899"/>
            <a:ext cx="990600" cy="0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flipV="1">
            <a:off x="3486058" y="1986300"/>
            <a:ext cx="991424" cy="1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3587628" y="2678616"/>
            <a:ext cx="889854" cy="0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Text Box 57"/>
          <p:cNvSpPr txBox="1">
            <a:spLocks noChangeArrowheads="1"/>
          </p:cNvSpPr>
          <p:nvPr/>
        </p:nvSpPr>
        <p:spPr bwMode="auto">
          <a:xfrm>
            <a:off x="3943268" y="2933291"/>
            <a:ext cx="2323845" cy="90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Tập</a:t>
            </a:r>
            <a:r>
              <a:rPr lang="en-US" alt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Bahnschrift Condensed" panose="020B0502040204020203" pitchFamily="34" charset="0"/>
              </a:rPr>
              <a:t>rất</a:t>
            </a:r>
            <a:r>
              <a:rPr lang="en-US" altLang="en-US" sz="2800" dirty="0" smtClean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altLang="en-US" sz="2800" dirty="0" smtClean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tử</a:t>
            </a:r>
            <a:r>
              <a:rPr lang="en-US" alt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Iron</a:t>
            </a:r>
            <a:endParaRPr lang="en-US" alt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 flipV="1">
            <a:off x="4371959" y="4026148"/>
            <a:ext cx="901386" cy="11186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" name="Hình ảnh 29">
            <a:extLst>
              <a:ext uri="{FF2B5EF4-FFF2-40B4-BE49-F238E27FC236}">
                <a16:creationId xmlns:a16="http://schemas.microsoft.com/office/drawing/2014/main" id="{16404BA5-5EFE-47E6-B167-3F2F6CB00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" b="98800" l="600" r="99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8059">
            <a:off x="5934534" y="2926259"/>
            <a:ext cx="2010786" cy="1630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6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tố hóa học là gì? 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96603"/>
            <a:ext cx="3703362" cy="696728"/>
            <a:chOff x="94732" y="740109"/>
            <a:chExt cx="3703362" cy="696728"/>
          </a:xfrm>
        </p:grpSpPr>
        <p:pic>
          <p:nvPicPr>
            <p:cNvPr id="7" name="Google Shape;213;p32"/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 rot="10800000">
              <a:off x="94732" y="740109"/>
              <a:ext cx="2395322" cy="696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35349" y="845661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latin typeface="Barlow Condensed ExtraBold" panose="00000906000000000000" pitchFamily="2" charset="0"/>
                </a:rPr>
                <a:t>1. Định nghĩa</a:t>
              </a:r>
              <a:endParaRPr lang="en-US" sz="2400" dirty="0">
                <a:latin typeface="Barlow Condensed ExtraBold" panose="00000906000000000000" pitchFamily="2" charset="0"/>
              </a:endParaRPr>
            </a:p>
          </p:txBody>
        </p:sp>
      </p:grpSp>
      <p:pic>
        <p:nvPicPr>
          <p:cNvPr id="60" name="Hình ảnh 29">
            <a:extLst>
              <a:ext uri="{FF2B5EF4-FFF2-40B4-BE49-F238E27FC236}">
                <a16:creationId xmlns:a16="http://schemas.microsoft.com/office/drawing/2014/main" id="{16404BA5-5EFE-47E6-B167-3F2F6CB00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" b="98800" l="600" r="99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0077">
            <a:off x="3637889" y="295138"/>
            <a:ext cx="2845304" cy="230781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925619" y="2597974"/>
            <a:ext cx="5938222" cy="507401"/>
            <a:chOff x="340672" y="3789040"/>
            <a:chExt cx="8256278" cy="800476"/>
          </a:xfrm>
        </p:grpSpPr>
        <p:sp>
          <p:nvSpPr>
            <p:cNvPr id="59" name="Oval 58"/>
            <p:cNvSpPr/>
            <p:nvPr/>
          </p:nvSpPr>
          <p:spPr>
            <a:xfrm>
              <a:off x="1718182" y="3789040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411760" y="3806129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086334" y="3789040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3779912" y="3789040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822638" y="3933056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24605" y="3789040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463988" y="3836168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7903372" y="3933056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340672" y="3806129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209794" y="3941444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6516216" y="3941444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48064" y="3861048"/>
              <a:ext cx="693578" cy="6480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16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2" name="Left Brace 71"/>
          <p:cNvSpPr/>
          <p:nvPr/>
        </p:nvSpPr>
        <p:spPr>
          <a:xfrm rot="5400000">
            <a:off x="4700160" y="-554377"/>
            <a:ext cx="395870" cy="5247773"/>
          </a:xfrm>
          <a:prstGeom prst="leftBrace">
            <a:avLst>
              <a:gd name="adj1" fmla="val 1317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87361" y="3467168"/>
            <a:ext cx="741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xếp hàng liền nhau, thì với độ dài 1mm thôi cũng có tới 4 triệu nguyên tử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Iron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" name="Hộp Văn bản 27">
            <a:extLst>
              <a:ext uri="{FF2B5EF4-FFF2-40B4-BE49-F238E27FC236}">
                <a16:creationId xmlns:a16="http://schemas.microsoft.com/office/drawing/2014/main" id="{51A4FD92-7715-45ED-B76F-CBC31356F46B}"/>
              </a:ext>
            </a:extLst>
          </p:cNvPr>
          <p:cNvSpPr txBox="1"/>
          <p:nvPr/>
        </p:nvSpPr>
        <p:spPr>
          <a:xfrm>
            <a:off x="1333854" y="2330617"/>
            <a:ext cx="903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90" name="Hộp Văn bản 27">
            <a:extLst>
              <a:ext uri="{FF2B5EF4-FFF2-40B4-BE49-F238E27FC236}">
                <a16:creationId xmlns:a16="http://schemas.microsoft.com/office/drawing/2014/main" id="{51A4FD92-7715-45ED-B76F-CBC31356F46B}"/>
              </a:ext>
            </a:extLst>
          </p:cNvPr>
          <p:cNvSpPr txBox="1"/>
          <p:nvPr/>
        </p:nvSpPr>
        <p:spPr>
          <a:xfrm>
            <a:off x="7725760" y="2429483"/>
            <a:ext cx="903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4674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6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tố hóa học là gì? 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96603"/>
            <a:ext cx="3703362" cy="696728"/>
            <a:chOff x="94732" y="740109"/>
            <a:chExt cx="3703362" cy="696728"/>
          </a:xfrm>
        </p:grpSpPr>
        <p:pic>
          <p:nvPicPr>
            <p:cNvPr id="7" name="Google Shape;213;p32"/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 rot="10800000">
              <a:off x="94732" y="740109"/>
              <a:ext cx="2395322" cy="696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35349" y="845661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latin typeface="Barlow Condensed ExtraBold" panose="00000906000000000000" pitchFamily="2" charset="0"/>
                </a:rPr>
                <a:t>1. Định nghĩa</a:t>
              </a:r>
              <a:endParaRPr lang="en-US" sz="2400" dirty="0"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67375" y="702155"/>
            <a:ext cx="6314798" cy="2172605"/>
            <a:chOff x="1535592" y="570629"/>
            <a:chExt cx="6555453" cy="2721942"/>
          </a:xfrm>
        </p:grpSpPr>
        <p:grpSp>
          <p:nvGrpSpPr>
            <p:cNvPr id="14" name="Group 13"/>
            <p:cNvGrpSpPr/>
            <p:nvPr/>
          </p:nvGrpSpPr>
          <p:grpSpPr>
            <a:xfrm>
              <a:off x="1535592" y="570629"/>
              <a:ext cx="2513655" cy="2721942"/>
              <a:chOff x="1968651" y="1398884"/>
              <a:chExt cx="2513655" cy="2721942"/>
            </a:xfrm>
          </p:grpSpPr>
          <p:pic>
            <p:nvPicPr>
              <p:cNvPr id="26" name="Hình ảnh 4">
                <a:extLst>
                  <a:ext uri="{FF2B5EF4-FFF2-40B4-BE49-F238E27FC236}">
                    <a16:creationId xmlns:a16="http://schemas.microsoft.com/office/drawing/2014/main" id="{150B27A1-C44F-47CC-99CE-E7BE4C4B96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819" b="98264" l="2102" r="96848"/>
                        </a14:imgEffect>
                      </a14:imgLayer>
                    </a14:imgProps>
                  </a:ext>
                </a:extLst>
              </a:blip>
              <a:srcRect r="66474"/>
              <a:stretch/>
            </p:blipFill>
            <p:spPr>
              <a:xfrm>
                <a:off x="1968651" y="1398884"/>
                <a:ext cx="1871829" cy="2570688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395322" y="3659161"/>
                <a:ext cx="20869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Bahnschrift Condensed" panose="020B0502040204020203" pitchFamily="34" charset="0"/>
                  </a:rPr>
                  <a:t>1 g </a:t>
                </a:r>
                <a:r>
                  <a:rPr lang="en-US" sz="2400" dirty="0" err="1" smtClean="0">
                    <a:latin typeface="Bahnschrift Condensed" panose="020B0502040204020203" pitchFamily="34" charset="0"/>
                  </a:rPr>
                  <a:t>nước</a:t>
                </a:r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407421" y="1220479"/>
              <a:ext cx="4437937" cy="639774"/>
              <a:chOff x="3407421" y="1216199"/>
              <a:chExt cx="4437937" cy="639774"/>
            </a:xfrm>
          </p:grpSpPr>
          <p:cxnSp>
            <p:nvCxnSpPr>
              <p:cNvPr id="4" name="Straight Arrow Connector 3"/>
              <p:cNvCxnSpPr>
                <a:stCxn id="26" idx="3"/>
              </p:cNvCxnSpPr>
              <p:nvPr/>
            </p:nvCxnSpPr>
            <p:spPr>
              <a:xfrm flipV="1">
                <a:off x="3407421" y="1420093"/>
                <a:ext cx="1376979" cy="4358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5100019" y="1216199"/>
                <a:ext cx="2745339" cy="501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Bahnschrift Condensed" panose="020B0502040204020203" pitchFamily="34" charset="0"/>
                  </a:rPr>
                  <a:t>3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vạn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tỉ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tỉ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nguyên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tử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oxygen</a:t>
                </a:r>
                <a:endParaRPr lang="en-US" sz="2000" dirty="0"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407421" y="1855973"/>
              <a:ext cx="4683624" cy="855045"/>
              <a:chOff x="3407421" y="1855973"/>
              <a:chExt cx="4683624" cy="855045"/>
            </a:xfrm>
          </p:grpSpPr>
          <p:cxnSp>
            <p:nvCxnSpPr>
              <p:cNvPr id="30" name="Straight Arrow Connector 29"/>
              <p:cNvCxnSpPr>
                <a:stCxn id="26" idx="3"/>
              </p:cNvCxnSpPr>
              <p:nvPr/>
            </p:nvCxnSpPr>
            <p:spPr>
              <a:xfrm>
                <a:off x="3407421" y="1855973"/>
                <a:ext cx="1280160" cy="55382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5100020" y="2209742"/>
                <a:ext cx="2991025" cy="501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Bahnschrift Condensed" panose="020B0502040204020203" pitchFamily="34" charset="0"/>
                  </a:rPr>
                  <a:t>6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vạn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tỉ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tỉ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nguyên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</a:t>
                </a:r>
                <a:r>
                  <a:rPr lang="en-US" sz="2000" dirty="0" err="1" smtClean="0">
                    <a:latin typeface="Bahnschrift Condensed" panose="020B0502040204020203" pitchFamily="34" charset="0"/>
                  </a:rPr>
                  <a:t>tử</a:t>
                </a:r>
                <a:r>
                  <a:rPr lang="en-US" sz="2000" dirty="0" smtClean="0">
                    <a:latin typeface="Bahnschrift Condensed" panose="020B0502040204020203" pitchFamily="34" charset="0"/>
                  </a:rPr>
                  <a:t> hydrogen</a:t>
                </a:r>
                <a:endParaRPr lang="en-US" sz="2000" dirty="0">
                  <a:latin typeface="Bahnschrift Condensed" panose="020B0502040204020203" pitchFamily="34" charset="0"/>
                </a:endParaRPr>
              </a:p>
            </p:txBody>
          </p:sp>
        </p:grpSp>
      </p:grpSp>
      <p:sp>
        <p:nvSpPr>
          <p:cNvPr id="39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1564831" y="2819085"/>
            <a:ext cx="7330195" cy="611119"/>
          </a:xfrm>
          <a:noFill/>
        </p:spPr>
        <p:txBody>
          <a:bodyPr/>
          <a:lstStyle/>
          <a:p>
            <a:pPr marL="282575" indent="-282575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Nguyên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tố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hoá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học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là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tập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hợp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những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nguyên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tử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cùng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loại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,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có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cùng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số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proton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trong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hạt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 </a:t>
            </a:r>
            <a:r>
              <a:rPr lang="en-US" altLang="en-US" sz="2800" b="1" i="1" dirty="0" err="1" smtClean="0">
                <a:latin typeface="Barlow Condensed ExtraBold" panose="00000906000000000000" pitchFamily="2" charset="0"/>
              </a:rPr>
              <a:t>nhân</a:t>
            </a:r>
            <a:r>
              <a:rPr lang="en-US" altLang="en-US" sz="2800" b="1" i="1" dirty="0" smtClean="0">
                <a:latin typeface="Barlow Condensed ExtraBold" panose="00000906000000000000" pitchFamily="2" charset="0"/>
              </a:rPr>
              <a:t>.</a:t>
            </a:r>
          </a:p>
          <a:p>
            <a:pPr marL="282575" indent="-282575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en-US" sz="2800" b="1" i="1" dirty="0" smtClean="0">
              <a:latin typeface="Barlow Condensed ExtraBold" panose="00000906000000000000" pitchFamily="2" charset="0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1594373" y="3993950"/>
            <a:ext cx="6679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●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p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là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đặc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trưng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một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2800" b="1" i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28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832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45886" y="1086529"/>
            <a:ext cx="38052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Các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tử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cùng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tố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có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cùng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số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p 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  <a:sym typeface="Symbol" panose="05050102010706020507" pitchFamily="18" charset="2"/>
              </a:rPr>
              <a:t>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cùng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số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e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nên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có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giống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nhau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. 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235942" y="2662658"/>
            <a:ext cx="889216" cy="533400"/>
          </a:xfrm>
          <a:prstGeom prst="wave">
            <a:avLst>
              <a:gd name="adj1" fmla="val 7551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rgbClr val="FF3399"/>
                </a:solidFill>
              </a:rPr>
              <a:t>Ví </a:t>
            </a:r>
            <a:r>
              <a:rPr lang="en-US" altLang="en-US" sz="2000" b="1" dirty="0">
                <a:solidFill>
                  <a:srgbClr val="FF3399"/>
                </a:solidFill>
              </a:rPr>
              <a:t>dụ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249925" y="2526677"/>
            <a:ext cx="5689219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90513" indent="-290513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Tập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hợp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tất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cả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các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tử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có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số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p = 8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đều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là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tố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Oxygen</a:t>
            </a:r>
            <a:endParaRPr lang="en-US" altLang="en-US" sz="2400" b="1" dirty="0">
              <a:solidFill>
                <a:srgbClr val="006600"/>
              </a:solidFill>
              <a:latin typeface="Bahnschrift Condensed" panose="020B0502040204020203" pitchFamily="34" charset="0"/>
            </a:endParaRP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Các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tử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Oxygen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đều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có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giống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Bahnschrift Condensed" panose="020B0502040204020203" pitchFamily="34" charset="0"/>
              </a:rPr>
              <a:t>nhau</a:t>
            </a:r>
            <a:r>
              <a:rPr lang="en-US" altLang="en-US" sz="2400" b="1" dirty="0">
                <a:solidFill>
                  <a:srgbClr val="006600"/>
                </a:solidFill>
                <a:latin typeface="Bahnschrift Condensed" panose="020B0502040204020203" pitchFamily="34" charset="0"/>
              </a:rPr>
              <a:t> .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4726652" y="412073"/>
            <a:ext cx="3771889" cy="1447800"/>
          </a:xfrm>
          <a:prstGeom prst="cloudCallout">
            <a:avLst>
              <a:gd name="adj1" fmla="val 44588"/>
              <a:gd name="adj2" fmla="val 46491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Các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tử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cùng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tố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có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giống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nhau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hay </a:t>
            </a:r>
            <a:r>
              <a:rPr lang="en-US" altLang="en-US" sz="18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không</a:t>
            </a:r>
            <a:r>
              <a:rPr lang="en-US" altLang="en-US" sz="18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?</a:t>
            </a:r>
          </a:p>
          <a:p>
            <a:pPr algn="ctr" eaLnBrk="1" hangingPunct="1"/>
            <a:endParaRPr lang="en-US" altLang="en-US" sz="1800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8" descr="AG00317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63" y="1449944"/>
            <a:ext cx="1222838" cy="215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652199" y="-1175"/>
            <a:ext cx="4673483" cy="748674"/>
            <a:chOff x="-610636" y="196293"/>
            <a:chExt cx="4673483" cy="748674"/>
          </a:xfrm>
        </p:grpSpPr>
        <p:pic>
          <p:nvPicPr>
            <p:cNvPr id="20" name="Google Shape;212;p32"/>
            <p:cNvPicPr preferRelativeResize="0"/>
            <p:nvPr/>
          </p:nvPicPr>
          <p:blipFill rotWithShape="1">
            <a:blip r:embed="rId4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tố hóa học là gì? 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169" y="439244"/>
            <a:ext cx="3703362" cy="696728"/>
            <a:chOff x="94732" y="740109"/>
            <a:chExt cx="3703362" cy="696728"/>
          </a:xfrm>
        </p:grpSpPr>
        <p:pic>
          <p:nvPicPr>
            <p:cNvPr id="23" name="Google Shape;213;p32"/>
            <p:cNvPicPr preferRelativeResize="0"/>
            <p:nvPr/>
          </p:nvPicPr>
          <p:blipFill rotWithShape="1">
            <a:blip r:embed="rId5">
              <a:alphaModFix/>
            </a:blip>
            <a:srcRect t="16734" r="8892" b="18300"/>
            <a:stretch/>
          </p:blipFill>
          <p:spPr>
            <a:xfrm rot="10800000">
              <a:off x="94732" y="740109"/>
              <a:ext cx="2395322" cy="696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535349" y="845661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latin typeface="Barlow Condensed ExtraBold" panose="00000906000000000000" pitchFamily="2" charset="0"/>
                </a:rPr>
                <a:t>1. Định nghĩa</a:t>
              </a:r>
              <a:endParaRPr lang="en-US" sz="2400" dirty="0">
                <a:latin typeface="Barlow Condensed ExtraBold" panose="00000906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6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tố hóa học là gì? 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4732" y="668357"/>
            <a:ext cx="3703362" cy="696728"/>
            <a:chOff x="94732" y="740109"/>
            <a:chExt cx="3703362" cy="696728"/>
          </a:xfrm>
        </p:grpSpPr>
        <p:pic>
          <p:nvPicPr>
            <p:cNvPr id="7" name="Google Shape;213;p32"/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 rot="10800000">
              <a:off x="94732" y="740109"/>
              <a:ext cx="2395322" cy="696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35349" y="845661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latin typeface="Barlow Condensed ExtraBold" panose="00000906000000000000" pitchFamily="2" charset="0"/>
                </a:rPr>
                <a:t>1. Định nghĩa</a:t>
              </a:r>
              <a:endParaRPr lang="en-US" sz="2400" dirty="0">
                <a:latin typeface="Barlow Condensed ExtraBold" panose="00000906000000000000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66721" y="1050520"/>
            <a:ext cx="5669035" cy="3332130"/>
            <a:chOff x="2166721" y="1165031"/>
            <a:chExt cx="5669035" cy="3332130"/>
          </a:xfrm>
        </p:grpSpPr>
        <p:pic>
          <p:nvPicPr>
            <p:cNvPr id="14" name="Hình ảnh 5">
              <a:extLst>
                <a:ext uri="{FF2B5EF4-FFF2-40B4-BE49-F238E27FC236}">
                  <a16:creationId xmlns:a16="http://schemas.microsoft.com/office/drawing/2014/main" id="{9EA28DA5-4EF9-487A-AF55-A2C544478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0696"/>
            <a:stretch/>
          </p:blipFill>
          <p:spPr>
            <a:xfrm>
              <a:off x="2166721" y="1319815"/>
              <a:ext cx="5342117" cy="317734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2930671" y="1165031"/>
              <a:ext cx="4905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Các</a:t>
              </a:r>
              <a:r>
                <a:rPr lang="en-US" sz="2000" dirty="0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nguyên</a:t>
              </a:r>
              <a:r>
                <a:rPr lang="en-US" sz="2000" dirty="0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tố</a:t>
              </a:r>
              <a:r>
                <a:rPr lang="en-US" sz="2000" dirty="0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hóa</a:t>
              </a:r>
              <a:r>
                <a:rPr lang="en-US" sz="2000" dirty="0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học</a:t>
              </a:r>
              <a:r>
                <a:rPr lang="en-US" sz="2000" dirty="0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trong</a:t>
              </a:r>
              <a:r>
                <a:rPr lang="en-US" sz="2000" dirty="0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tự</a:t>
              </a:r>
              <a:r>
                <a:rPr lang="en-US" sz="2000" dirty="0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  <a:latin typeface="Barlow Condensed ExtraBold" panose="00000906000000000000" pitchFamily="2" charset="0"/>
                </a:rPr>
                <a:t>nhiên</a:t>
              </a:r>
              <a:endParaRPr lang="en-US" sz="2000" dirty="0">
                <a:solidFill>
                  <a:srgbClr val="C00000"/>
                </a:solidFill>
                <a:latin typeface="Barlow Condensed ExtraBold" panose="00000906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543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10636" y="196293"/>
            <a:ext cx="4673483" cy="748674"/>
            <a:chOff x="-610636" y="196293"/>
            <a:chExt cx="4673483" cy="748674"/>
          </a:xfrm>
        </p:grpSpPr>
        <p:pic>
          <p:nvPicPr>
            <p:cNvPr id="6" name="Google Shape;212;p32"/>
            <p:cNvPicPr preferRelativeResize="0"/>
            <p:nvPr/>
          </p:nvPicPr>
          <p:blipFill rotWithShape="1">
            <a:blip r:embed="rId3">
              <a:alphaModFix/>
            </a:blip>
            <a:srcRect t="16970" r="8892" b="21025"/>
            <a:stretch/>
          </p:blipFill>
          <p:spPr>
            <a:xfrm rot="10800000">
              <a:off x="-610636" y="196293"/>
              <a:ext cx="4673483" cy="748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732" y="339797"/>
              <a:ext cx="3262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chemeClr val="accent1">
                      <a:lumMod val="50000"/>
                    </a:schemeClr>
                  </a:solidFill>
                  <a:latin typeface="Barlow Condensed ExtraBold" panose="00000906000000000000" pitchFamily="2" charset="0"/>
                </a:rPr>
                <a:t>I. Nguyên tố hóa học là gì? 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  <a:latin typeface="Barlow Condensed ExtraBold" panose="00000906000000000000" pitchFamily="2" charset="0"/>
              </a:endParaRPr>
            </a:p>
          </p:txBody>
        </p:sp>
      </p:grpSp>
      <p:pic>
        <p:nvPicPr>
          <p:cNvPr id="12" name="Google Shape;390;p41"/>
          <p:cNvPicPr preferRelativeResize="0"/>
          <p:nvPr/>
        </p:nvPicPr>
        <p:blipFill rotWithShape="1">
          <a:blip r:embed="rId4">
            <a:alphaModFix amt="78000"/>
          </a:blip>
          <a:srcRect l="19967"/>
          <a:stretch/>
        </p:blipFill>
        <p:spPr>
          <a:xfrm rot="1073894">
            <a:off x="1926288" y="827466"/>
            <a:ext cx="1470368" cy="75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9418" y="1485557"/>
            <a:ext cx="2167729" cy="8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5614" y="1738097"/>
            <a:ext cx="7928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12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năm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2016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có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118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tố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đã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xác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nhận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.</a:t>
            </a:r>
            <a:endParaRPr lang="en-US" altLang="en-US" sz="2400" b="1" dirty="0">
              <a:solidFill>
                <a:srgbClr val="FF33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742497" y="944968"/>
            <a:ext cx="21928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Barlow Condensed ExtraBold" panose="00000906000000000000" pitchFamily="2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Barlow Condensed ExtraBold" panose="00000906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Barlow Condensed ExtraBold" panose="00000906000000000000" pitchFamily="2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Barlow Condensed ExtraBold" panose="00000906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Barlow Condensed ExtraBold" panose="00000906000000000000" pitchFamily="2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latin typeface="Barlow Condensed ExtraBold" panose="00000906000000000000" pitchFamily="2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5614" y="3470927"/>
            <a:ext cx="5670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Ký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hiệu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hóa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thống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toàn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. 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215614" y="2199762"/>
            <a:ext cx="67755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khoa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để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trao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đổi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nhau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về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tố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,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cần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phải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cách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ngắn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gọn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chúng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mà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ai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cũng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hiểu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,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ta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dùng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kí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hiệu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2400" b="1" dirty="0">
                <a:solidFill>
                  <a:srgbClr val="FF33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2400" b="1" dirty="0" smtClean="0">
                <a:solidFill>
                  <a:srgbClr val="FF3300"/>
                </a:solidFill>
                <a:latin typeface="Bahnschrift Condensed" panose="020B0502040204020203" pitchFamily="34" charset="0"/>
              </a:rPr>
              <a:t>.</a:t>
            </a:r>
            <a:endParaRPr lang="en-US" altLang="en-US" sz="2400" b="1" dirty="0">
              <a:solidFill>
                <a:srgbClr val="FF33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2369" y="3932592"/>
            <a:ext cx="3696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/>
            <a:r>
              <a:rPr lang="en-US" altLang="en-US" sz="3200" b="1" dirty="0" err="1">
                <a:solidFill>
                  <a:srgbClr val="00B050"/>
                </a:solidFill>
                <a:latin typeface="Bahnschrift Condensed" panose="020B0502040204020203" pitchFamily="34" charset="0"/>
              </a:rPr>
              <a:t>Vậy</a:t>
            </a:r>
            <a:r>
              <a:rPr lang="en-US" altLang="en-US" sz="32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Bahnschrift Condensed" panose="020B0502040204020203" pitchFamily="34" charset="0"/>
              </a:rPr>
              <a:t>ký</a:t>
            </a:r>
            <a:r>
              <a:rPr lang="en-US" altLang="en-US" sz="32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Bahnschrift Condensed" panose="020B0502040204020203" pitchFamily="34" charset="0"/>
              </a:rPr>
              <a:t>hiệu</a:t>
            </a:r>
            <a:r>
              <a:rPr lang="en-US" altLang="en-US" sz="32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Bahnschrift Condensed" panose="020B0502040204020203" pitchFamily="34" charset="0"/>
              </a:rPr>
              <a:t>hóa</a:t>
            </a:r>
            <a:r>
              <a:rPr lang="en-US" altLang="en-US" sz="32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altLang="en-US" sz="32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Bahnschrift Condensed" panose="020B0502040204020203" pitchFamily="34" charset="0"/>
              </a:rPr>
              <a:t>là</a:t>
            </a:r>
            <a:r>
              <a:rPr lang="en-US" altLang="en-US" sz="32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Bahnschrift Condensed" panose="020B0502040204020203" pitchFamily="34" charset="0"/>
              </a:rPr>
              <a:t>gì</a:t>
            </a:r>
            <a:r>
              <a:rPr lang="en-US" altLang="en-US" sz="32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383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/>
      <p:bldP spid="17" grpId="0"/>
      <p:bldP spid="10" grpId="0"/>
    </p:bldLst>
  </p:timing>
</p:sld>
</file>

<file path=ppt/theme/theme1.xml><?xml version="1.0" encoding="utf-8"?>
<a:theme xmlns:a="http://schemas.openxmlformats.org/drawingml/2006/main" name="Notebook Lesson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823</Words>
  <Application>Microsoft Office PowerPoint</Application>
  <PresentationFormat>On-screen Show (16:9)</PresentationFormat>
  <Paragraphs>115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Barlow Condensed Black</vt:lpstr>
      <vt:lpstr>Barlow Condensed SemiBold</vt:lpstr>
      <vt:lpstr>Anonymous Pro</vt:lpstr>
      <vt:lpstr>Coming Soon</vt:lpstr>
      <vt:lpstr>Bahnschrift Condensed</vt:lpstr>
      <vt:lpstr>Times New Roman</vt:lpstr>
      <vt:lpstr>Wingdings</vt:lpstr>
      <vt:lpstr>Symbol</vt:lpstr>
      <vt:lpstr>Calibri</vt:lpstr>
      <vt:lpstr>Roboto Mono Regular</vt:lpstr>
      <vt:lpstr>Cambria Math</vt:lpstr>
      <vt:lpstr>Concert One</vt:lpstr>
      <vt:lpstr>Arial</vt:lpstr>
      <vt:lpstr>Barlow Condensed ExtraBold</vt:lpstr>
      <vt:lpstr>Notebook Lesson by Slidesgo</vt:lpstr>
      <vt:lpstr>Kiểm tra bài cũ:</vt:lpstr>
      <vt:lpstr>NGUYÊN TỐ HÓA HỌC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mC = 0,000 000 000 000 000 000 000 019 926 g         = 1,9926.10-23 g</vt:lpstr>
      <vt:lpstr>Ví dụ:</vt:lpstr>
      <vt:lpstr>PowerPoint Presentation</vt:lpstr>
      <vt:lpstr>PowerPoint Presentation</vt:lpstr>
      <vt:lpstr>PowerPoint Presentation</vt:lpstr>
      <vt:lpstr>Bài tập</vt:lpstr>
      <vt:lpstr>Bài tập</vt:lpstr>
      <vt:lpstr>Đáp án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 LESSON</dc:title>
  <dc:creator>toshiba</dc:creator>
  <cp:lastModifiedBy>toshiba</cp:lastModifiedBy>
  <cp:revision>36</cp:revision>
  <dcterms:modified xsi:type="dcterms:W3CDTF">2021-09-21T03:19:38Z</dcterms:modified>
</cp:coreProperties>
</file>